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6" r:id="rId3"/>
    <p:sldId id="273" r:id="rId4"/>
    <p:sldId id="259" r:id="rId5"/>
    <p:sldId id="258" r:id="rId6"/>
    <p:sldId id="260" r:id="rId7"/>
    <p:sldId id="261" r:id="rId8"/>
    <p:sldId id="270" r:id="rId9"/>
    <p:sldId id="271" r:id="rId10"/>
    <p:sldId id="272" r:id="rId11"/>
    <p:sldId id="262" r:id="rId12"/>
    <p:sldId id="263" r:id="rId13"/>
    <p:sldId id="264" r:id="rId14"/>
    <p:sldId id="265" r:id="rId15"/>
    <p:sldId id="266" r:id="rId16"/>
    <p:sldId id="269" r:id="rId17"/>
    <p:sldId id="267" r:id="rId18"/>
    <p:sldId id="268"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BECFD"/>
    <a:srgbClr val="FFFFFF"/>
    <a:srgbClr val="F0F0F0"/>
    <a:srgbClr val="4F7C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0" d="100"/>
          <a:sy n="70" d="100"/>
        </p:scale>
        <p:origin x="536"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3D0B7-F46C-44F2-AE74-B5C917747AB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580ACA3-23AA-4E48-8B9F-ABA06936C71B}">
      <dgm:prSet/>
      <dgm:spPr/>
      <dgm:t>
        <a:bodyPr/>
        <a:lstStyle/>
        <a:p>
          <a:r>
            <a:rPr lang="en-US" b="1" i="0" dirty="0"/>
            <a:t>Ruling party</a:t>
          </a:r>
          <a:r>
            <a:rPr lang="en-US" b="1" i="0" dirty="0" smtClean="0"/>
            <a:t>:</a:t>
          </a:r>
        </a:p>
        <a:p>
          <a:r>
            <a:rPr lang="en-US" b="1" i="0" dirty="0" smtClean="0"/>
            <a:t> </a:t>
          </a:r>
          <a:r>
            <a:rPr lang="en-US" b="0" i="0" dirty="0" err="1"/>
            <a:t>Awami</a:t>
          </a:r>
          <a:r>
            <a:rPr lang="en-US" b="0" i="0" dirty="0"/>
            <a:t> </a:t>
          </a:r>
          <a:r>
            <a:rPr lang="en-US" b="0" i="0" dirty="0" smtClean="0"/>
            <a:t>League</a:t>
          </a:r>
        </a:p>
        <a:p>
          <a:r>
            <a:rPr lang="en-US" b="0" i="0" dirty="0" smtClean="0"/>
            <a:t> </a:t>
          </a:r>
          <a:r>
            <a:rPr lang="en-US" b="1" i="0" dirty="0"/>
            <a:t>Opposition party</a:t>
          </a:r>
          <a:r>
            <a:rPr lang="en-US" b="1" i="0" dirty="0" smtClean="0"/>
            <a:t>:</a:t>
          </a:r>
        </a:p>
        <a:p>
          <a:r>
            <a:rPr lang="en-US" b="1" i="0" dirty="0" smtClean="0"/>
            <a:t> </a:t>
          </a:r>
          <a:r>
            <a:rPr lang="en-US" b="0" i="0" dirty="0" err="1"/>
            <a:t>Jatiya</a:t>
          </a:r>
          <a:r>
            <a:rPr lang="en-US" b="0" i="0" dirty="0"/>
            <a:t> Party</a:t>
          </a:r>
          <a:endParaRPr lang="en-US" dirty="0"/>
        </a:p>
      </dgm:t>
    </dgm:pt>
    <dgm:pt modelId="{5BC9462E-C642-442C-A3B0-96FE52203D55}" type="parTrans" cxnId="{4511FE35-E851-4366-95BB-CE071B15DE10}">
      <dgm:prSet/>
      <dgm:spPr/>
      <dgm:t>
        <a:bodyPr/>
        <a:lstStyle/>
        <a:p>
          <a:endParaRPr lang="en-US"/>
        </a:p>
      </dgm:t>
    </dgm:pt>
    <dgm:pt modelId="{F412D28F-5A69-4163-876B-C880505B1930}" type="sibTrans" cxnId="{4511FE35-E851-4366-95BB-CE071B15DE10}">
      <dgm:prSet/>
      <dgm:spPr/>
      <dgm:t>
        <a:bodyPr/>
        <a:lstStyle/>
        <a:p>
          <a:endParaRPr lang="en-US"/>
        </a:p>
      </dgm:t>
    </dgm:pt>
    <dgm:pt modelId="{A0948162-2CF2-4390-88BD-1BD44FE47FBB}">
      <dgm:prSet/>
      <dgm:spPr/>
      <dgm:t>
        <a:bodyPr/>
        <a:lstStyle/>
        <a:p>
          <a:r>
            <a:rPr lang="en-US" b="1" i="0" dirty="0"/>
            <a:t>Parliament: </a:t>
          </a:r>
          <a:endParaRPr lang="en-US" b="1" i="0" dirty="0" smtClean="0"/>
        </a:p>
        <a:p>
          <a:r>
            <a:rPr lang="en-US" b="0" i="0" dirty="0" smtClean="0"/>
            <a:t>11th </a:t>
          </a:r>
          <a:r>
            <a:rPr lang="en-US" b="0" i="0" dirty="0"/>
            <a:t>national </a:t>
          </a:r>
          <a:r>
            <a:rPr lang="en-US" b="0" i="0" dirty="0" smtClean="0"/>
            <a:t>parliament.</a:t>
          </a:r>
          <a:endParaRPr lang="en-US" dirty="0"/>
        </a:p>
      </dgm:t>
    </dgm:pt>
    <dgm:pt modelId="{FCA2F797-C900-4B6B-B126-A8932B7704F2}" type="parTrans" cxnId="{60ECDE9C-AD07-456E-B237-60FF373AD71B}">
      <dgm:prSet/>
      <dgm:spPr/>
      <dgm:t>
        <a:bodyPr/>
        <a:lstStyle/>
        <a:p>
          <a:endParaRPr lang="en-US"/>
        </a:p>
      </dgm:t>
    </dgm:pt>
    <dgm:pt modelId="{F85CBBBD-4E24-4C10-8FD6-35CE50EFB6AA}" type="sibTrans" cxnId="{60ECDE9C-AD07-456E-B237-60FF373AD71B}">
      <dgm:prSet/>
      <dgm:spPr/>
      <dgm:t>
        <a:bodyPr/>
        <a:lstStyle/>
        <a:p>
          <a:endParaRPr lang="en-US"/>
        </a:p>
      </dgm:t>
    </dgm:pt>
    <dgm:pt modelId="{46D3467C-E453-44AB-8B81-DAD4CFB9DBB9}">
      <dgm:prSet/>
      <dgm:spPr/>
      <dgm:t>
        <a:bodyPr/>
        <a:lstStyle/>
        <a:p>
          <a:r>
            <a:rPr lang="en-US" b="1" i="0" dirty="0" smtClean="0"/>
            <a:t>Duration of ruling party</a:t>
          </a:r>
          <a:r>
            <a:rPr lang="en-US" b="0" i="0" dirty="0"/>
            <a:t>: </a:t>
          </a:r>
          <a:endParaRPr lang="en-US" b="0" i="0" dirty="0" smtClean="0"/>
        </a:p>
        <a:p>
          <a:r>
            <a:rPr lang="en-US" b="0" i="0" dirty="0" smtClean="0"/>
            <a:t>Forming government </a:t>
          </a:r>
          <a:r>
            <a:rPr lang="en-US" b="0" i="0" dirty="0"/>
            <a:t>since 2009</a:t>
          </a:r>
          <a:endParaRPr lang="en-US" dirty="0"/>
        </a:p>
      </dgm:t>
    </dgm:pt>
    <dgm:pt modelId="{7A3166D2-9018-419E-AF7D-8F59A5F35841}" type="parTrans" cxnId="{BAF70689-3D9E-43D2-89C9-6E7C5BAF6B7A}">
      <dgm:prSet/>
      <dgm:spPr/>
      <dgm:t>
        <a:bodyPr/>
        <a:lstStyle/>
        <a:p>
          <a:endParaRPr lang="en-US"/>
        </a:p>
      </dgm:t>
    </dgm:pt>
    <dgm:pt modelId="{C46A8D56-B226-418A-B875-45AAEF7C13E9}" type="sibTrans" cxnId="{BAF70689-3D9E-43D2-89C9-6E7C5BAF6B7A}">
      <dgm:prSet/>
      <dgm:spPr/>
      <dgm:t>
        <a:bodyPr/>
        <a:lstStyle/>
        <a:p>
          <a:endParaRPr lang="en-US"/>
        </a:p>
      </dgm:t>
    </dgm:pt>
    <dgm:pt modelId="{9D69FE77-3453-4B26-BA5E-3B8E9C0A04B7}" type="pres">
      <dgm:prSet presAssocID="{DAE3D0B7-F46C-44F2-AE74-B5C917747AB2}" presName="hierChild1" presStyleCnt="0">
        <dgm:presLayoutVars>
          <dgm:chPref val="1"/>
          <dgm:dir/>
          <dgm:animOne val="branch"/>
          <dgm:animLvl val="lvl"/>
          <dgm:resizeHandles/>
        </dgm:presLayoutVars>
      </dgm:prSet>
      <dgm:spPr/>
      <dgm:t>
        <a:bodyPr/>
        <a:lstStyle/>
        <a:p>
          <a:endParaRPr lang="en-US"/>
        </a:p>
      </dgm:t>
    </dgm:pt>
    <dgm:pt modelId="{7105F6C7-6649-4ED8-9C36-DAB86832CCCE}" type="pres">
      <dgm:prSet presAssocID="{9580ACA3-23AA-4E48-8B9F-ABA06936C71B}" presName="hierRoot1" presStyleCnt="0"/>
      <dgm:spPr/>
    </dgm:pt>
    <dgm:pt modelId="{90F7CFEA-469A-4275-A644-AA5A5AEBF404}" type="pres">
      <dgm:prSet presAssocID="{9580ACA3-23AA-4E48-8B9F-ABA06936C71B}" presName="composite" presStyleCnt="0"/>
      <dgm:spPr/>
    </dgm:pt>
    <dgm:pt modelId="{D42FF53A-726D-4214-AE35-88FBBD5566C7}" type="pres">
      <dgm:prSet presAssocID="{9580ACA3-23AA-4E48-8B9F-ABA06936C71B}" presName="background" presStyleLbl="node0" presStyleIdx="0" presStyleCnt="3"/>
      <dgm:spPr>
        <a:solidFill>
          <a:srgbClr val="92D050"/>
        </a:solidFill>
      </dgm:spPr>
    </dgm:pt>
    <dgm:pt modelId="{A0E6B7D2-30A5-4E67-A0CC-3B35BEE57FDB}" type="pres">
      <dgm:prSet presAssocID="{9580ACA3-23AA-4E48-8B9F-ABA06936C71B}" presName="text" presStyleLbl="fgAcc0" presStyleIdx="0" presStyleCnt="3">
        <dgm:presLayoutVars>
          <dgm:chPref val="3"/>
        </dgm:presLayoutVars>
      </dgm:prSet>
      <dgm:spPr/>
      <dgm:t>
        <a:bodyPr/>
        <a:lstStyle/>
        <a:p>
          <a:endParaRPr lang="en-US"/>
        </a:p>
      </dgm:t>
    </dgm:pt>
    <dgm:pt modelId="{C5F9A665-D6B2-482D-BBAE-BA01C14D7A52}" type="pres">
      <dgm:prSet presAssocID="{9580ACA3-23AA-4E48-8B9F-ABA06936C71B}" presName="hierChild2" presStyleCnt="0"/>
      <dgm:spPr/>
    </dgm:pt>
    <dgm:pt modelId="{1D9C7107-EC5C-487E-9D48-9C6649E4ED29}" type="pres">
      <dgm:prSet presAssocID="{A0948162-2CF2-4390-88BD-1BD44FE47FBB}" presName="hierRoot1" presStyleCnt="0"/>
      <dgm:spPr/>
    </dgm:pt>
    <dgm:pt modelId="{F996C384-FCE5-42E1-8BBA-FC365F53CBC5}" type="pres">
      <dgm:prSet presAssocID="{A0948162-2CF2-4390-88BD-1BD44FE47FBB}" presName="composite" presStyleCnt="0"/>
      <dgm:spPr/>
    </dgm:pt>
    <dgm:pt modelId="{9E8A7048-663B-4396-8F14-E86E582A1961}" type="pres">
      <dgm:prSet presAssocID="{A0948162-2CF2-4390-88BD-1BD44FE47FBB}" presName="background" presStyleLbl="node0" presStyleIdx="1" presStyleCnt="3"/>
      <dgm:spPr>
        <a:solidFill>
          <a:schemeClr val="accent2">
            <a:lumMod val="60000"/>
            <a:lumOff val="40000"/>
          </a:schemeClr>
        </a:solidFill>
      </dgm:spPr>
    </dgm:pt>
    <dgm:pt modelId="{6A0C3411-C48C-4892-8A73-307148FC8628}" type="pres">
      <dgm:prSet presAssocID="{A0948162-2CF2-4390-88BD-1BD44FE47FBB}" presName="text" presStyleLbl="fgAcc0" presStyleIdx="1" presStyleCnt="3">
        <dgm:presLayoutVars>
          <dgm:chPref val="3"/>
        </dgm:presLayoutVars>
      </dgm:prSet>
      <dgm:spPr/>
      <dgm:t>
        <a:bodyPr/>
        <a:lstStyle/>
        <a:p>
          <a:endParaRPr lang="en-US"/>
        </a:p>
      </dgm:t>
    </dgm:pt>
    <dgm:pt modelId="{BA498A50-A05F-491F-ADE5-3D8C124F9E6A}" type="pres">
      <dgm:prSet presAssocID="{A0948162-2CF2-4390-88BD-1BD44FE47FBB}" presName="hierChild2" presStyleCnt="0"/>
      <dgm:spPr/>
    </dgm:pt>
    <dgm:pt modelId="{CCFF8914-B358-4E34-A99F-FEDFC7E3A236}" type="pres">
      <dgm:prSet presAssocID="{46D3467C-E453-44AB-8B81-DAD4CFB9DBB9}" presName="hierRoot1" presStyleCnt="0"/>
      <dgm:spPr/>
    </dgm:pt>
    <dgm:pt modelId="{11841500-61C6-49B6-8325-3D198E6DA46F}" type="pres">
      <dgm:prSet presAssocID="{46D3467C-E453-44AB-8B81-DAD4CFB9DBB9}" presName="composite" presStyleCnt="0"/>
      <dgm:spPr/>
    </dgm:pt>
    <dgm:pt modelId="{7F88B276-5CEF-42B0-BC0D-9C9D92465D10}" type="pres">
      <dgm:prSet presAssocID="{46D3467C-E453-44AB-8B81-DAD4CFB9DBB9}" presName="background" presStyleLbl="node0" presStyleIdx="2" presStyleCnt="3"/>
      <dgm:spPr>
        <a:solidFill>
          <a:srgbClr val="00B0F0"/>
        </a:solidFill>
      </dgm:spPr>
    </dgm:pt>
    <dgm:pt modelId="{0ABA7C8E-D236-439A-BF10-67744984B565}" type="pres">
      <dgm:prSet presAssocID="{46D3467C-E453-44AB-8B81-DAD4CFB9DBB9}" presName="text" presStyleLbl="fgAcc0" presStyleIdx="2" presStyleCnt="3">
        <dgm:presLayoutVars>
          <dgm:chPref val="3"/>
        </dgm:presLayoutVars>
      </dgm:prSet>
      <dgm:spPr/>
      <dgm:t>
        <a:bodyPr/>
        <a:lstStyle/>
        <a:p>
          <a:endParaRPr lang="en-US"/>
        </a:p>
      </dgm:t>
    </dgm:pt>
    <dgm:pt modelId="{8BF4A8C2-122D-4394-B181-A30B6C905C91}" type="pres">
      <dgm:prSet presAssocID="{46D3467C-E453-44AB-8B81-DAD4CFB9DBB9}" presName="hierChild2" presStyleCnt="0"/>
      <dgm:spPr/>
    </dgm:pt>
  </dgm:ptLst>
  <dgm:cxnLst>
    <dgm:cxn modelId="{77C9270B-10DD-40CA-BE24-84DDD0EF50F6}" type="presOf" srcId="{9580ACA3-23AA-4E48-8B9F-ABA06936C71B}" destId="{A0E6B7D2-30A5-4E67-A0CC-3B35BEE57FDB}" srcOrd="0" destOrd="0" presId="urn:microsoft.com/office/officeart/2005/8/layout/hierarchy1"/>
    <dgm:cxn modelId="{741EE0E6-63F8-4400-861B-BD1E400015D8}" type="presOf" srcId="{DAE3D0B7-F46C-44F2-AE74-B5C917747AB2}" destId="{9D69FE77-3453-4B26-BA5E-3B8E9C0A04B7}" srcOrd="0" destOrd="0" presId="urn:microsoft.com/office/officeart/2005/8/layout/hierarchy1"/>
    <dgm:cxn modelId="{4511FE35-E851-4366-95BB-CE071B15DE10}" srcId="{DAE3D0B7-F46C-44F2-AE74-B5C917747AB2}" destId="{9580ACA3-23AA-4E48-8B9F-ABA06936C71B}" srcOrd="0" destOrd="0" parTransId="{5BC9462E-C642-442C-A3B0-96FE52203D55}" sibTransId="{F412D28F-5A69-4163-876B-C880505B1930}"/>
    <dgm:cxn modelId="{BAF70689-3D9E-43D2-89C9-6E7C5BAF6B7A}" srcId="{DAE3D0B7-F46C-44F2-AE74-B5C917747AB2}" destId="{46D3467C-E453-44AB-8B81-DAD4CFB9DBB9}" srcOrd="2" destOrd="0" parTransId="{7A3166D2-9018-419E-AF7D-8F59A5F35841}" sibTransId="{C46A8D56-B226-418A-B875-45AAEF7C13E9}"/>
    <dgm:cxn modelId="{C9F3359B-FF0B-4C80-98E6-9675F2B8E478}" type="presOf" srcId="{A0948162-2CF2-4390-88BD-1BD44FE47FBB}" destId="{6A0C3411-C48C-4892-8A73-307148FC8628}" srcOrd="0" destOrd="0" presId="urn:microsoft.com/office/officeart/2005/8/layout/hierarchy1"/>
    <dgm:cxn modelId="{60ECDE9C-AD07-456E-B237-60FF373AD71B}" srcId="{DAE3D0B7-F46C-44F2-AE74-B5C917747AB2}" destId="{A0948162-2CF2-4390-88BD-1BD44FE47FBB}" srcOrd="1" destOrd="0" parTransId="{FCA2F797-C900-4B6B-B126-A8932B7704F2}" sibTransId="{F85CBBBD-4E24-4C10-8FD6-35CE50EFB6AA}"/>
    <dgm:cxn modelId="{D0B0746F-C709-43BE-8F1C-9D525A2BDEA3}" type="presOf" srcId="{46D3467C-E453-44AB-8B81-DAD4CFB9DBB9}" destId="{0ABA7C8E-D236-439A-BF10-67744984B565}" srcOrd="0" destOrd="0" presId="urn:microsoft.com/office/officeart/2005/8/layout/hierarchy1"/>
    <dgm:cxn modelId="{134B14B2-E34D-4219-B441-612088C99D4A}" type="presParOf" srcId="{9D69FE77-3453-4B26-BA5E-3B8E9C0A04B7}" destId="{7105F6C7-6649-4ED8-9C36-DAB86832CCCE}" srcOrd="0" destOrd="0" presId="urn:microsoft.com/office/officeart/2005/8/layout/hierarchy1"/>
    <dgm:cxn modelId="{B58BA0FD-57D3-4341-A8C3-41C76836B429}" type="presParOf" srcId="{7105F6C7-6649-4ED8-9C36-DAB86832CCCE}" destId="{90F7CFEA-469A-4275-A644-AA5A5AEBF404}" srcOrd="0" destOrd="0" presId="urn:microsoft.com/office/officeart/2005/8/layout/hierarchy1"/>
    <dgm:cxn modelId="{AF9C80D8-AFA9-4378-AF95-70F80D4B6A72}" type="presParOf" srcId="{90F7CFEA-469A-4275-A644-AA5A5AEBF404}" destId="{D42FF53A-726D-4214-AE35-88FBBD5566C7}" srcOrd="0" destOrd="0" presId="urn:microsoft.com/office/officeart/2005/8/layout/hierarchy1"/>
    <dgm:cxn modelId="{54D942A8-ED83-4C30-A600-4B59F165C081}" type="presParOf" srcId="{90F7CFEA-469A-4275-A644-AA5A5AEBF404}" destId="{A0E6B7D2-30A5-4E67-A0CC-3B35BEE57FDB}" srcOrd="1" destOrd="0" presId="urn:microsoft.com/office/officeart/2005/8/layout/hierarchy1"/>
    <dgm:cxn modelId="{BBEDE709-8367-419B-8F25-653F0A8FA579}" type="presParOf" srcId="{7105F6C7-6649-4ED8-9C36-DAB86832CCCE}" destId="{C5F9A665-D6B2-482D-BBAE-BA01C14D7A52}" srcOrd="1" destOrd="0" presId="urn:microsoft.com/office/officeart/2005/8/layout/hierarchy1"/>
    <dgm:cxn modelId="{7430F6C2-76D0-48F1-A7C4-F93AE99D1A63}" type="presParOf" srcId="{9D69FE77-3453-4B26-BA5E-3B8E9C0A04B7}" destId="{1D9C7107-EC5C-487E-9D48-9C6649E4ED29}" srcOrd="1" destOrd="0" presId="urn:microsoft.com/office/officeart/2005/8/layout/hierarchy1"/>
    <dgm:cxn modelId="{991EC207-E768-4A1E-B676-7A425E1D617A}" type="presParOf" srcId="{1D9C7107-EC5C-487E-9D48-9C6649E4ED29}" destId="{F996C384-FCE5-42E1-8BBA-FC365F53CBC5}" srcOrd="0" destOrd="0" presId="urn:microsoft.com/office/officeart/2005/8/layout/hierarchy1"/>
    <dgm:cxn modelId="{603122AC-627C-45BC-84EF-22A2E075E9E4}" type="presParOf" srcId="{F996C384-FCE5-42E1-8BBA-FC365F53CBC5}" destId="{9E8A7048-663B-4396-8F14-E86E582A1961}" srcOrd="0" destOrd="0" presId="urn:microsoft.com/office/officeart/2005/8/layout/hierarchy1"/>
    <dgm:cxn modelId="{E855B672-2E7E-474F-8C96-A02D05075D1E}" type="presParOf" srcId="{F996C384-FCE5-42E1-8BBA-FC365F53CBC5}" destId="{6A0C3411-C48C-4892-8A73-307148FC8628}" srcOrd="1" destOrd="0" presId="urn:microsoft.com/office/officeart/2005/8/layout/hierarchy1"/>
    <dgm:cxn modelId="{20B0CB4D-32A9-4621-869F-FDD972D6BDF9}" type="presParOf" srcId="{1D9C7107-EC5C-487E-9D48-9C6649E4ED29}" destId="{BA498A50-A05F-491F-ADE5-3D8C124F9E6A}" srcOrd="1" destOrd="0" presId="urn:microsoft.com/office/officeart/2005/8/layout/hierarchy1"/>
    <dgm:cxn modelId="{62AB5A00-3A43-457C-88CD-FF5C86A41294}" type="presParOf" srcId="{9D69FE77-3453-4B26-BA5E-3B8E9C0A04B7}" destId="{CCFF8914-B358-4E34-A99F-FEDFC7E3A236}" srcOrd="2" destOrd="0" presId="urn:microsoft.com/office/officeart/2005/8/layout/hierarchy1"/>
    <dgm:cxn modelId="{516CEBD9-659C-49E2-ABDF-992CFCE60DBF}" type="presParOf" srcId="{CCFF8914-B358-4E34-A99F-FEDFC7E3A236}" destId="{11841500-61C6-49B6-8325-3D198E6DA46F}" srcOrd="0" destOrd="0" presId="urn:microsoft.com/office/officeart/2005/8/layout/hierarchy1"/>
    <dgm:cxn modelId="{8852AB71-0C74-4921-8185-D54305C58C66}" type="presParOf" srcId="{11841500-61C6-49B6-8325-3D198E6DA46F}" destId="{7F88B276-5CEF-42B0-BC0D-9C9D92465D10}" srcOrd="0" destOrd="0" presId="urn:microsoft.com/office/officeart/2005/8/layout/hierarchy1"/>
    <dgm:cxn modelId="{30F3D6CB-5B58-445A-84C1-CE834DA1EF6C}" type="presParOf" srcId="{11841500-61C6-49B6-8325-3D198E6DA46F}" destId="{0ABA7C8E-D236-439A-BF10-67744984B565}" srcOrd="1" destOrd="0" presId="urn:microsoft.com/office/officeart/2005/8/layout/hierarchy1"/>
    <dgm:cxn modelId="{73BD859C-355E-46C0-B5E2-469376F56D49}" type="presParOf" srcId="{CCFF8914-B358-4E34-A99F-FEDFC7E3A236}" destId="{8BF4A8C2-122D-4394-B181-A30B6C905C9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3840C7-1DE2-4991-BF86-C7C50AF951A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90751D1-2758-4449-97E5-EE8743424790}">
      <dgm:prSet/>
      <dgm:spPr/>
      <dgm:t>
        <a:bodyPr/>
        <a:lstStyle/>
        <a:p>
          <a:r>
            <a:rPr lang="en-US" b="1" i="0" dirty="0"/>
            <a:t>Religious </a:t>
          </a:r>
          <a:r>
            <a:rPr lang="en-US" b="1" i="0" dirty="0" smtClean="0"/>
            <a:t>Extremism</a:t>
          </a:r>
          <a:r>
            <a:rPr lang="en-US" b="1" i="0" dirty="0"/>
            <a:t>: </a:t>
          </a:r>
          <a:r>
            <a:rPr lang="en-US" b="0" i="0" dirty="0"/>
            <a:t>Bangladesh has been grappling with the rise of religious extremism in recent years. </a:t>
          </a:r>
          <a:endParaRPr lang="en-US" dirty="0"/>
        </a:p>
      </dgm:t>
    </dgm:pt>
    <dgm:pt modelId="{E8A777EA-1499-4434-BD93-FF4B372E03B2}" type="parTrans" cxnId="{1EA19FB7-2071-47CD-9EBE-8F9066309BDA}">
      <dgm:prSet/>
      <dgm:spPr/>
      <dgm:t>
        <a:bodyPr/>
        <a:lstStyle/>
        <a:p>
          <a:endParaRPr lang="en-US"/>
        </a:p>
      </dgm:t>
    </dgm:pt>
    <dgm:pt modelId="{DE220782-6727-4749-BA41-DD49CEB30FCB}" type="sibTrans" cxnId="{1EA19FB7-2071-47CD-9EBE-8F9066309BDA}">
      <dgm:prSet/>
      <dgm:spPr/>
      <dgm:t>
        <a:bodyPr/>
        <a:lstStyle/>
        <a:p>
          <a:endParaRPr lang="en-US"/>
        </a:p>
      </dgm:t>
    </dgm:pt>
    <dgm:pt modelId="{95AF5526-2C41-4D2B-8905-2BCAAB3DCEC6}">
      <dgm:prSet/>
      <dgm:spPr/>
      <dgm:t>
        <a:bodyPr/>
        <a:lstStyle/>
        <a:p>
          <a:r>
            <a:rPr lang="en-US" b="1" i="0" dirty="0"/>
            <a:t>Money in politics: </a:t>
          </a:r>
          <a:r>
            <a:rPr lang="en-US" b="0" i="0" dirty="0"/>
            <a:t>The influence of money in politics is a major problem in Bangladesh. </a:t>
          </a:r>
          <a:endParaRPr lang="en-US" dirty="0"/>
        </a:p>
      </dgm:t>
    </dgm:pt>
    <dgm:pt modelId="{50190B50-41CF-4C28-AF17-57600C4ABDAC}" type="parTrans" cxnId="{A7B2C06E-3B17-4A91-B4BA-440D4F44FE72}">
      <dgm:prSet/>
      <dgm:spPr/>
      <dgm:t>
        <a:bodyPr/>
        <a:lstStyle/>
        <a:p>
          <a:endParaRPr lang="en-US"/>
        </a:p>
      </dgm:t>
    </dgm:pt>
    <dgm:pt modelId="{B6159755-1822-43B8-98D1-5AE0DC7553C0}" type="sibTrans" cxnId="{A7B2C06E-3B17-4A91-B4BA-440D4F44FE72}">
      <dgm:prSet/>
      <dgm:spPr/>
      <dgm:t>
        <a:bodyPr/>
        <a:lstStyle/>
        <a:p>
          <a:endParaRPr lang="en-US"/>
        </a:p>
      </dgm:t>
    </dgm:pt>
    <dgm:pt modelId="{874A06A0-0789-40F7-BE0E-1DCB029982BC}">
      <dgm:prSet/>
      <dgm:spPr/>
      <dgm:t>
        <a:bodyPr/>
        <a:lstStyle/>
        <a:p>
          <a:r>
            <a:rPr lang="en-US" b="1" i="0" dirty="0"/>
            <a:t>Growing power of the military: </a:t>
          </a:r>
          <a:r>
            <a:rPr lang="en-US" b="0" i="0" dirty="0"/>
            <a:t>The military has played a significant role in Bangladeshi politics in the past. </a:t>
          </a:r>
          <a:endParaRPr lang="en-US" dirty="0"/>
        </a:p>
      </dgm:t>
    </dgm:pt>
    <dgm:pt modelId="{F10E3D7A-CBF2-4307-8CC2-C036CCF62618}" type="parTrans" cxnId="{CD19A1A3-CC20-48E4-94D5-DAC37CA826C2}">
      <dgm:prSet/>
      <dgm:spPr/>
      <dgm:t>
        <a:bodyPr/>
        <a:lstStyle/>
        <a:p>
          <a:endParaRPr lang="en-US"/>
        </a:p>
      </dgm:t>
    </dgm:pt>
    <dgm:pt modelId="{21EA7A10-A592-43E3-97FC-CB8A8CEB2D96}" type="sibTrans" cxnId="{CD19A1A3-CC20-48E4-94D5-DAC37CA826C2}">
      <dgm:prSet/>
      <dgm:spPr/>
      <dgm:t>
        <a:bodyPr/>
        <a:lstStyle/>
        <a:p>
          <a:endParaRPr lang="en-US"/>
        </a:p>
      </dgm:t>
    </dgm:pt>
    <dgm:pt modelId="{C5F6B5CA-062F-45B8-B445-33015BB39EFF}">
      <dgm:prSet/>
      <dgm:spPr/>
      <dgm:t>
        <a:bodyPr/>
        <a:lstStyle/>
        <a:p>
          <a:r>
            <a:rPr lang="en-US" b="1" i="0" dirty="0"/>
            <a:t>Erosion of democratic norms and institutions: </a:t>
          </a:r>
          <a:r>
            <a:rPr lang="en-US" b="0" i="0" dirty="0"/>
            <a:t>There have been concerns about the erosion of democratic norms and institutions in Bangladesh in recent years.</a:t>
          </a:r>
          <a:endParaRPr lang="en-US" dirty="0"/>
        </a:p>
      </dgm:t>
    </dgm:pt>
    <dgm:pt modelId="{80ECDE34-3836-4DF5-9B6B-0D114A8B929B}" type="parTrans" cxnId="{81124510-0AB9-4B16-BFD1-82279FB2E437}">
      <dgm:prSet/>
      <dgm:spPr/>
      <dgm:t>
        <a:bodyPr/>
        <a:lstStyle/>
        <a:p>
          <a:endParaRPr lang="en-US"/>
        </a:p>
      </dgm:t>
    </dgm:pt>
    <dgm:pt modelId="{2535E8F1-197E-4BB8-AAFC-D629036BEA3A}" type="sibTrans" cxnId="{81124510-0AB9-4B16-BFD1-82279FB2E437}">
      <dgm:prSet/>
      <dgm:spPr/>
      <dgm:t>
        <a:bodyPr/>
        <a:lstStyle/>
        <a:p>
          <a:endParaRPr lang="en-US"/>
        </a:p>
      </dgm:t>
    </dgm:pt>
    <dgm:pt modelId="{32C10B21-C921-4969-B6DD-2F8605F57345}" type="pres">
      <dgm:prSet presAssocID="{5C3840C7-1DE2-4991-BF86-C7C50AF951A0}" presName="hierChild1" presStyleCnt="0">
        <dgm:presLayoutVars>
          <dgm:chPref val="1"/>
          <dgm:dir/>
          <dgm:animOne val="branch"/>
          <dgm:animLvl val="lvl"/>
          <dgm:resizeHandles/>
        </dgm:presLayoutVars>
      </dgm:prSet>
      <dgm:spPr/>
      <dgm:t>
        <a:bodyPr/>
        <a:lstStyle/>
        <a:p>
          <a:endParaRPr lang="en-US"/>
        </a:p>
      </dgm:t>
    </dgm:pt>
    <dgm:pt modelId="{1201EDFA-5BE1-4701-B202-B5B0774A0C5F}" type="pres">
      <dgm:prSet presAssocID="{D90751D1-2758-4449-97E5-EE8743424790}" presName="hierRoot1" presStyleCnt="0"/>
      <dgm:spPr/>
    </dgm:pt>
    <dgm:pt modelId="{EBF27D20-E98D-448B-8DD3-E0117005030D}" type="pres">
      <dgm:prSet presAssocID="{D90751D1-2758-4449-97E5-EE8743424790}" presName="composite" presStyleCnt="0"/>
      <dgm:spPr/>
    </dgm:pt>
    <dgm:pt modelId="{A544B872-C41F-4ACB-8F18-39C395B906C2}" type="pres">
      <dgm:prSet presAssocID="{D90751D1-2758-4449-97E5-EE8743424790}" presName="background" presStyleLbl="node0" presStyleIdx="0" presStyleCnt="4">
        <dgm:style>
          <a:lnRef idx="2">
            <a:schemeClr val="accent4">
              <a:shade val="15000"/>
            </a:schemeClr>
          </a:lnRef>
          <a:fillRef idx="1">
            <a:schemeClr val="accent4"/>
          </a:fillRef>
          <a:effectRef idx="0">
            <a:schemeClr val="accent4"/>
          </a:effectRef>
          <a:fontRef idx="minor">
            <a:schemeClr val="lt1"/>
          </a:fontRef>
        </dgm:style>
      </dgm:prSet>
      <dgm:spPr/>
    </dgm:pt>
    <dgm:pt modelId="{F6C7C5AE-9DF4-475B-8FFC-E55EB339ABE1}" type="pres">
      <dgm:prSet presAssocID="{D90751D1-2758-4449-97E5-EE8743424790}" presName="text" presStyleLbl="fgAcc0" presStyleIdx="0" presStyleCnt="4">
        <dgm:presLayoutVars>
          <dgm:chPref val="3"/>
        </dgm:presLayoutVars>
      </dgm:prSet>
      <dgm:spPr/>
      <dgm:t>
        <a:bodyPr/>
        <a:lstStyle/>
        <a:p>
          <a:endParaRPr lang="en-US"/>
        </a:p>
      </dgm:t>
    </dgm:pt>
    <dgm:pt modelId="{38661056-D451-4F49-8642-2A37BC87D56C}" type="pres">
      <dgm:prSet presAssocID="{D90751D1-2758-4449-97E5-EE8743424790}" presName="hierChild2" presStyleCnt="0"/>
      <dgm:spPr/>
    </dgm:pt>
    <dgm:pt modelId="{5C21EF69-C320-4AA2-8E49-9CFC9604A81C}" type="pres">
      <dgm:prSet presAssocID="{95AF5526-2C41-4D2B-8905-2BCAAB3DCEC6}" presName="hierRoot1" presStyleCnt="0"/>
      <dgm:spPr/>
    </dgm:pt>
    <dgm:pt modelId="{FCF76EB2-8E7E-4591-BD74-0EBDEC983FBB}" type="pres">
      <dgm:prSet presAssocID="{95AF5526-2C41-4D2B-8905-2BCAAB3DCEC6}" presName="composite" presStyleCnt="0"/>
      <dgm:spPr/>
    </dgm:pt>
    <dgm:pt modelId="{65AD6C4C-E831-4520-9CE9-BEEDCC463C2C}" type="pres">
      <dgm:prSet presAssocID="{95AF5526-2C41-4D2B-8905-2BCAAB3DCEC6}" presName="background" presStyleLbl="node0" presStyleIdx="1" presStyleCnt="4">
        <dgm:style>
          <a:lnRef idx="2">
            <a:schemeClr val="accent6">
              <a:shade val="15000"/>
            </a:schemeClr>
          </a:lnRef>
          <a:fillRef idx="1">
            <a:schemeClr val="accent6"/>
          </a:fillRef>
          <a:effectRef idx="0">
            <a:schemeClr val="accent6"/>
          </a:effectRef>
          <a:fontRef idx="minor">
            <a:schemeClr val="lt1"/>
          </a:fontRef>
        </dgm:style>
      </dgm:prSet>
      <dgm:spPr/>
    </dgm:pt>
    <dgm:pt modelId="{15FE3DC6-F8C8-40E9-AF2F-DC03A4315C6C}" type="pres">
      <dgm:prSet presAssocID="{95AF5526-2C41-4D2B-8905-2BCAAB3DCEC6}" presName="text" presStyleLbl="fgAcc0" presStyleIdx="1" presStyleCnt="4">
        <dgm:presLayoutVars>
          <dgm:chPref val="3"/>
        </dgm:presLayoutVars>
      </dgm:prSet>
      <dgm:spPr/>
      <dgm:t>
        <a:bodyPr/>
        <a:lstStyle/>
        <a:p>
          <a:endParaRPr lang="en-US"/>
        </a:p>
      </dgm:t>
    </dgm:pt>
    <dgm:pt modelId="{E0A26FC6-B668-4B66-9246-49A4D5CC4B8F}" type="pres">
      <dgm:prSet presAssocID="{95AF5526-2C41-4D2B-8905-2BCAAB3DCEC6}" presName="hierChild2" presStyleCnt="0"/>
      <dgm:spPr/>
    </dgm:pt>
    <dgm:pt modelId="{AF51B613-1805-4B87-ACBB-4FDFD4F23DFB}" type="pres">
      <dgm:prSet presAssocID="{874A06A0-0789-40F7-BE0E-1DCB029982BC}" presName="hierRoot1" presStyleCnt="0"/>
      <dgm:spPr/>
    </dgm:pt>
    <dgm:pt modelId="{22DE75C6-0728-4990-8273-BF9C914B67E2}" type="pres">
      <dgm:prSet presAssocID="{874A06A0-0789-40F7-BE0E-1DCB029982BC}" presName="composite" presStyleCnt="0"/>
      <dgm:spPr/>
    </dgm:pt>
    <dgm:pt modelId="{3010B394-85DE-4750-9AE4-36CA6C6BC267}" type="pres">
      <dgm:prSet presAssocID="{874A06A0-0789-40F7-BE0E-1DCB029982BC}" presName="background" presStyleLbl="node0" presStyleIdx="2" presStyleCnt="4"/>
      <dgm:spPr>
        <a:solidFill>
          <a:srgbClr val="FF0000"/>
        </a:solidFill>
      </dgm:spPr>
    </dgm:pt>
    <dgm:pt modelId="{A208626C-A0F3-4B3C-B392-F614E7244B85}" type="pres">
      <dgm:prSet presAssocID="{874A06A0-0789-40F7-BE0E-1DCB029982BC}" presName="text" presStyleLbl="fgAcc0" presStyleIdx="2" presStyleCnt="4">
        <dgm:presLayoutVars>
          <dgm:chPref val="3"/>
        </dgm:presLayoutVars>
      </dgm:prSet>
      <dgm:spPr/>
      <dgm:t>
        <a:bodyPr/>
        <a:lstStyle/>
        <a:p>
          <a:endParaRPr lang="en-US"/>
        </a:p>
      </dgm:t>
    </dgm:pt>
    <dgm:pt modelId="{CFF3E674-7166-4035-AFF4-487A61D2B595}" type="pres">
      <dgm:prSet presAssocID="{874A06A0-0789-40F7-BE0E-1DCB029982BC}" presName="hierChild2" presStyleCnt="0"/>
      <dgm:spPr/>
    </dgm:pt>
    <dgm:pt modelId="{84D85567-B2D5-41E7-8174-E82C6CB7ED68}" type="pres">
      <dgm:prSet presAssocID="{C5F6B5CA-062F-45B8-B445-33015BB39EFF}" presName="hierRoot1" presStyleCnt="0"/>
      <dgm:spPr/>
    </dgm:pt>
    <dgm:pt modelId="{D1C3D28D-361F-4229-972C-00BDD96C661D}" type="pres">
      <dgm:prSet presAssocID="{C5F6B5CA-062F-45B8-B445-33015BB39EFF}" presName="composite" presStyleCnt="0"/>
      <dgm:spPr/>
    </dgm:pt>
    <dgm:pt modelId="{BED055B3-411C-49BF-A6E3-4E89B418B849}" type="pres">
      <dgm:prSet presAssocID="{C5F6B5CA-062F-45B8-B445-33015BB39EFF}" presName="background" presStyleLbl="node0" presStyleIdx="3" presStyleCnt="4"/>
      <dgm:spPr>
        <a:solidFill>
          <a:srgbClr val="0070C0"/>
        </a:solidFill>
      </dgm:spPr>
    </dgm:pt>
    <dgm:pt modelId="{F8153C8C-2954-4EA3-9153-4A3EBAD27CFF}" type="pres">
      <dgm:prSet presAssocID="{C5F6B5CA-062F-45B8-B445-33015BB39EFF}" presName="text" presStyleLbl="fgAcc0" presStyleIdx="3" presStyleCnt="4">
        <dgm:presLayoutVars>
          <dgm:chPref val="3"/>
        </dgm:presLayoutVars>
      </dgm:prSet>
      <dgm:spPr/>
      <dgm:t>
        <a:bodyPr/>
        <a:lstStyle/>
        <a:p>
          <a:endParaRPr lang="en-US"/>
        </a:p>
      </dgm:t>
    </dgm:pt>
    <dgm:pt modelId="{FCFBC955-5C82-41C4-A800-76C5C18E23F6}" type="pres">
      <dgm:prSet presAssocID="{C5F6B5CA-062F-45B8-B445-33015BB39EFF}" presName="hierChild2" presStyleCnt="0"/>
      <dgm:spPr/>
    </dgm:pt>
  </dgm:ptLst>
  <dgm:cxnLst>
    <dgm:cxn modelId="{2C508F94-7D7B-48A0-B406-6F1F8F37CBB8}" type="presOf" srcId="{5C3840C7-1DE2-4991-BF86-C7C50AF951A0}" destId="{32C10B21-C921-4969-B6DD-2F8605F57345}" srcOrd="0" destOrd="0" presId="urn:microsoft.com/office/officeart/2005/8/layout/hierarchy1"/>
    <dgm:cxn modelId="{C3DA1937-72C2-41E0-8DF0-EDC176BE9039}" type="presOf" srcId="{D90751D1-2758-4449-97E5-EE8743424790}" destId="{F6C7C5AE-9DF4-475B-8FFC-E55EB339ABE1}" srcOrd="0" destOrd="0" presId="urn:microsoft.com/office/officeart/2005/8/layout/hierarchy1"/>
    <dgm:cxn modelId="{A7B2C06E-3B17-4A91-B4BA-440D4F44FE72}" srcId="{5C3840C7-1DE2-4991-BF86-C7C50AF951A0}" destId="{95AF5526-2C41-4D2B-8905-2BCAAB3DCEC6}" srcOrd="1" destOrd="0" parTransId="{50190B50-41CF-4C28-AF17-57600C4ABDAC}" sibTransId="{B6159755-1822-43B8-98D1-5AE0DC7553C0}"/>
    <dgm:cxn modelId="{1EA19FB7-2071-47CD-9EBE-8F9066309BDA}" srcId="{5C3840C7-1DE2-4991-BF86-C7C50AF951A0}" destId="{D90751D1-2758-4449-97E5-EE8743424790}" srcOrd="0" destOrd="0" parTransId="{E8A777EA-1499-4434-BD93-FF4B372E03B2}" sibTransId="{DE220782-6727-4749-BA41-DD49CEB30FCB}"/>
    <dgm:cxn modelId="{CD19A1A3-CC20-48E4-94D5-DAC37CA826C2}" srcId="{5C3840C7-1DE2-4991-BF86-C7C50AF951A0}" destId="{874A06A0-0789-40F7-BE0E-1DCB029982BC}" srcOrd="2" destOrd="0" parTransId="{F10E3D7A-CBF2-4307-8CC2-C036CCF62618}" sibTransId="{21EA7A10-A592-43E3-97FC-CB8A8CEB2D96}"/>
    <dgm:cxn modelId="{F0A36AB1-8ABB-4E1D-B310-3497F16E1A93}" type="presOf" srcId="{C5F6B5CA-062F-45B8-B445-33015BB39EFF}" destId="{F8153C8C-2954-4EA3-9153-4A3EBAD27CFF}" srcOrd="0" destOrd="0" presId="urn:microsoft.com/office/officeart/2005/8/layout/hierarchy1"/>
    <dgm:cxn modelId="{205AF2F0-FA34-4C25-9865-F3407843DEA5}" type="presOf" srcId="{874A06A0-0789-40F7-BE0E-1DCB029982BC}" destId="{A208626C-A0F3-4B3C-B392-F614E7244B85}" srcOrd="0" destOrd="0" presId="urn:microsoft.com/office/officeart/2005/8/layout/hierarchy1"/>
    <dgm:cxn modelId="{81124510-0AB9-4B16-BFD1-82279FB2E437}" srcId="{5C3840C7-1DE2-4991-BF86-C7C50AF951A0}" destId="{C5F6B5CA-062F-45B8-B445-33015BB39EFF}" srcOrd="3" destOrd="0" parTransId="{80ECDE34-3836-4DF5-9B6B-0D114A8B929B}" sibTransId="{2535E8F1-197E-4BB8-AAFC-D629036BEA3A}"/>
    <dgm:cxn modelId="{6BED18FE-1DBD-48B8-A306-D821967457FA}" type="presOf" srcId="{95AF5526-2C41-4D2B-8905-2BCAAB3DCEC6}" destId="{15FE3DC6-F8C8-40E9-AF2F-DC03A4315C6C}" srcOrd="0" destOrd="0" presId="urn:microsoft.com/office/officeart/2005/8/layout/hierarchy1"/>
    <dgm:cxn modelId="{07D6BE4C-69D0-43BE-A953-D3DB745FE7E6}" type="presParOf" srcId="{32C10B21-C921-4969-B6DD-2F8605F57345}" destId="{1201EDFA-5BE1-4701-B202-B5B0774A0C5F}" srcOrd="0" destOrd="0" presId="urn:microsoft.com/office/officeart/2005/8/layout/hierarchy1"/>
    <dgm:cxn modelId="{8A4D1814-B1FA-4D5D-AFE3-0778970B04BC}" type="presParOf" srcId="{1201EDFA-5BE1-4701-B202-B5B0774A0C5F}" destId="{EBF27D20-E98D-448B-8DD3-E0117005030D}" srcOrd="0" destOrd="0" presId="urn:microsoft.com/office/officeart/2005/8/layout/hierarchy1"/>
    <dgm:cxn modelId="{D9810AAE-E50A-4704-AE3E-C9BCAE426C6D}" type="presParOf" srcId="{EBF27D20-E98D-448B-8DD3-E0117005030D}" destId="{A544B872-C41F-4ACB-8F18-39C395B906C2}" srcOrd="0" destOrd="0" presId="urn:microsoft.com/office/officeart/2005/8/layout/hierarchy1"/>
    <dgm:cxn modelId="{585E8C93-1C96-4EE8-B786-F9C5FBE7642E}" type="presParOf" srcId="{EBF27D20-E98D-448B-8DD3-E0117005030D}" destId="{F6C7C5AE-9DF4-475B-8FFC-E55EB339ABE1}" srcOrd="1" destOrd="0" presId="urn:microsoft.com/office/officeart/2005/8/layout/hierarchy1"/>
    <dgm:cxn modelId="{BC6E3D9A-663D-4673-9D73-A632B3A8B679}" type="presParOf" srcId="{1201EDFA-5BE1-4701-B202-B5B0774A0C5F}" destId="{38661056-D451-4F49-8642-2A37BC87D56C}" srcOrd="1" destOrd="0" presId="urn:microsoft.com/office/officeart/2005/8/layout/hierarchy1"/>
    <dgm:cxn modelId="{0D139045-343A-4C31-BF1D-203A41029DCB}" type="presParOf" srcId="{32C10B21-C921-4969-B6DD-2F8605F57345}" destId="{5C21EF69-C320-4AA2-8E49-9CFC9604A81C}" srcOrd="1" destOrd="0" presId="urn:microsoft.com/office/officeart/2005/8/layout/hierarchy1"/>
    <dgm:cxn modelId="{704D93E0-DE24-425E-8C26-88F9DD46036C}" type="presParOf" srcId="{5C21EF69-C320-4AA2-8E49-9CFC9604A81C}" destId="{FCF76EB2-8E7E-4591-BD74-0EBDEC983FBB}" srcOrd="0" destOrd="0" presId="urn:microsoft.com/office/officeart/2005/8/layout/hierarchy1"/>
    <dgm:cxn modelId="{378CB3D5-DF12-4CCA-B85A-151FBCBCB8D8}" type="presParOf" srcId="{FCF76EB2-8E7E-4591-BD74-0EBDEC983FBB}" destId="{65AD6C4C-E831-4520-9CE9-BEEDCC463C2C}" srcOrd="0" destOrd="0" presId="urn:microsoft.com/office/officeart/2005/8/layout/hierarchy1"/>
    <dgm:cxn modelId="{3F579408-D389-4CC8-99F1-112E826F7E9B}" type="presParOf" srcId="{FCF76EB2-8E7E-4591-BD74-0EBDEC983FBB}" destId="{15FE3DC6-F8C8-40E9-AF2F-DC03A4315C6C}" srcOrd="1" destOrd="0" presId="urn:microsoft.com/office/officeart/2005/8/layout/hierarchy1"/>
    <dgm:cxn modelId="{B572FFE2-E9CA-45DB-A1FD-7A82F6C20E8D}" type="presParOf" srcId="{5C21EF69-C320-4AA2-8E49-9CFC9604A81C}" destId="{E0A26FC6-B668-4B66-9246-49A4D5CC4B8F}" srcOrd="1" destOrd="0" presId="urn:microsoft.com/office/officeart/2005/8/layout/hierarchy1"/>
    <dgm:cxn modelId="{91634FFC-1467-4244-8CC9-B1EB5B2EAE94}" type="presParOf" srcId="{32C10B21-C921-4969-B6DD-2F8605F57345}" destId="{AF51B613-1805-4B87-ACBB-4FDFD4F23DFB}" srcOrd="2" destOrd="0" presId="urn:microsoft.com/office/officeart/2005/8/layout/hierarchy1"/>
    <dgm:cxn modelId="{89A58DCF-7242-4BA9-A3C6-D94EBD270307}" type="presParOf" srcId="{AF51B613-1805-4B87-ACBB-4FDFD4F23DFB}" destId="{22DE75C6-0728-4990-8273-BF9C914B67E2}" srcOrd="0" destOrd="0" presId="urn:microsoft.com/office/officeart/2005/8/layout/hierarchy1"/>
    <dgm:cxn modelId="{DD17DF32-693D-4944-811D-96DC13C12A85}" type="presParOf" srcId="{22DE75C6-0728-4990-8273-BF9C914B67E2}" destId="{3010B394-85DE-4750-9AE4-36CA6C6BC267}" srcOrd="0" destOrd="0" presId="urn:microsoft.com/office/officeart/2005/8/layout/hierarchy1"/>
    <dgm:cxn modelId="{C3527422-DCA8-4188-8CDB-D63E20940569}" type="presParOf" srcId="{22DE75C6-0728-4990-8273-BF9C914B67E2}" destId="{A208626C-A0F3-4B3C-B392-F614E7244B85}" srcOrd="1" destOrd="0" presId="urn:microsoft.com/office/officeart/2005/8/layout/hierarchy1"/>
    <dgm:cxn modelId="{31839C8F-0CA8-419C-BB37-02C25EB534B1}" type="presParOf" srcId="{AF51B613-1805-4B87-ACBB-4FDFD4F23DFB}" destId="{CFF3E674-7166-4035-AFF4-487A61D2B595}" srcOrd="1" destOrd="0" presId="urn:microsoft.com/office/officeart/2005/8/layout/hierarchy1"/>
    <dgm:cxn modelId="{B0CCC647-4EB3-44D6-8F77-B932A9C3E2C2}" type="presParOf" srcId="{32C10B21-C921-4969-B6DD-2F8605F57345}" destId="{84D85567-B2D5-41E7-8174-E82C6CB7ED68}" srcOrd="3" destOrd="0" presId="urn:microsoft.com/office/officeart/2005/8/layout/hierarchy1"/>
    <dgm:cxn modelId="{EE5F0978-7CB7-4B4E-AEED-4764792023A6}" type="presParOf" srcId="{84D85567-B2D5-41E7-8174-E82C6CB7ED68}" destId="{D1C3D28D-361F-4229-972C-00BDD96C661D}" srcOrd="0" destOrd="0" presId="urn:microsoft.com/office/officeart/2005/8/layout/hierarchy1"/>
    <dgm:cxn modelId="{B1AD754D-AD3C-429F-A1DE-09EF836C66F2}" type="presParOf" srcId="{D1C3D28D-361F-4229-972C-00BDD96C661D}" destId="{BED055B3-411C-49BF-A6E3-4E89B418B849}" srcOrd="0" destOrd="0" presId="urn:microsoft.com/office/officeart/2005/8/layout/hierarchy1"/>
    <dgm:cxn modelId="{9C2E3D1D-5FCF-4C68-8F41-67D3D390ADBD}" type="presParOf" srcId="{D1C3D28D-361F-4229-972C-00BDD96C661D}" destId="{F8153C8C-2954-4EA3-9153-4A3EBAD27CFF}" srcOrd="1" destOrd="0" presId="urn:microsoft.com/office/officeart/2005/8/layout/hierarchy1"/>
    <dgm:cxn modelId="{29E1845E-D849-4B0A-867F-8D8608C853E0}" type="presParOf" srcId="{84D85567-B2D5-41E7-8174-E82C6CB7ED68}" destId="{FCFBC955-5C82-41C4-A800-76C5C18E23F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FF53A-726D-4214-AE35-88FBBD5566C7}">
      <dsp:nvSpPr>
        <dsp:cNvPr id="0" name=""/>
        <dsp:cNvSpPr/>
      </dsp:nvSpPr>
      <dsp:spPr>
        <a:xfrm>
          <a:off x="0" y="746032"/>
          <a:ext cx="1901201" cy="120726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6B7D2-30A5-4E67-A0CC-3B35BEE57FDB}">
      <dsp:nvSpPr>
        <dsp:cNvPr id="0" name=""/>
        <dsp:cNvSpPr/>
      </dsp:nvSpPr>
      <dsp:spPr>
        <a:xfrm>
          <a:off x="211244" y="946715"/>
          <a:ext cx="1901201" cy="1207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a:t>Ruling party</a:t>
          </a:r>
          <a:r>
            <a:rPr lang="en-US" sz="1400" b="1" i="0" kern="1200" dirty="0" smtClean="0"/>
            <a:t>:</a:t>
          </a:r>
        </a:p>
        <a:p>
          <a:pPr lvl="0" algn="ctr" defTabSz="622300">
            <a:lnSpc>
              <a:spcPct val="90000"/>
            </a:lnSpc>
            <a:spcBef>
              <a:spcPct val="0"/>
            </a:spcBef>
            <a:spcAft>
              <a:spcPct val="35000"/>
            </a:spcAft>
          </a:pPr>
          <a:r>
            <a:rPr lang="en-US" sz="1400" b="1" i="0" kern="1200" dirty="0" smtClean="0"/>
            <a:t> </a:t>
          </a:r>
          <a:r>
            <a:rPr lang="en-US" sz="1400" b="0" i="0" kern="1200" dirty="0" err="1"/>
            <a:t>Awami</a:t>
          </a:r>
          <a:r>
            <a:rPr lang="en-US" sz="1400" b="0" i="0" kern="1200" dirty="0"/>
            <a:t> </a:t>
          </a:r>
          <a:r>
            <a:rPr lang="en-US" sz="1400" b="0" i="0" kern="1200" dirty="0" smtClean="0"/>
            <a:t>League</a:t>
          </a:r>
        </a:p>
        <a:p>
          <a:pPr lvl="0" algn="ctr" defTabSz="622300">
            <a:lnSpc>
              <a:spcPct val="90000"/>
            </a:lnSpc>
            <a:spcBef>
              <a:spcPct val="0"/>
            </a:spcBef>
            <a:spcAft>
              <a:spcPct val="35000"/>
            </a:spcAft>
          </a:pPr>
          <a:r>
            <a:rPr lang="en-US" sz="1400" b="0" i="0" kern="1200" dirty="0" smtClean="0"/>
            <a:t> </a:t>
          </a:r>
          <a:r>
            <a:rPr lang="en-US" sz="1400" b="1" i="0" kern="1200" dirty="0"/>
            <a:t>Opposition party</a:t>
          </a:r>
          <a:r>
            <a:rPr lang="en-US" sz="1400" b="1" i="0" kern="1200" dirty="0" smtClean="0"/>
            <a:t>:</a:t>
          </a:r>
        </a:p>
        <a:p>
          <a:pPr lvl="0" algn="ctr" defTabSz="622300">
            <a:lnSpc>
              <a:spcPct val="90000"/>
            </a:lnSpc>
            <a:spcBef>
              <a:spcPct val="0"/>
            </a:spcBef>
            <a:spcAft>
              <a:spcPct val="35000"/>
            </a:spcAft>
          </a:pPr>
          <a:r>
            <a:rPr lang="en-US" sz="1400" b="1" i="0" kern="1200" dirty="0" smtClean="0"/>
            <a:t> </a:t>
          </a:r>
          <a:r>
            <a:rPr lang="en-US" sz="1400" b="0" i="0" kern="1200" dirty="0" err="1"/>
            <a:t>Jatiya</a:t>
          </a:r>
          <a:r>
            <a:rPr lang="en-US" sz="1400" b="0" i="0" kern="1200" dirty="0"/>
            <a:t> Party</a:t>
          </a:r>
          <a:endParaRPr lang="en-US" sz="1400" kern="1200" dirty="0"/>
        </a:p>
      </dsp:txBody>
      <dsp:txXfrm>
        <a:off x="246604" y="982075"/>
        <a:ext cx="1830481" cy="1136543"/>
      </dsp:txXfrm>
    </dsp:sp>
    <dsp:sp modelId="{9E8A7048-663B-4396-8F14-E86E582A1961}">
      <dsp:nvSpPr>
        <dsp:cNvPr id="0" name=""/>
        <dsp:cNvSpPr/>
      </dsp:nvSpPr>
      <dsp:spPr>
        <a:xfrm>
          <a:off x="2323691" y="746032"/>
          <a:ext cx="1901201" cy="1207263"/>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C3411-C48C-4892-8A73-307148FC8628}">
      <dsp:nvSpPr>
        <dsp:cNvPr id="0" name=""/>
        <dsp:cNvSpPr/>
      </dsp:nvSpPr>
      <dsp:spPr>
        <a:xfrm>
          <a:off x="2534935" y="946715"/>
          <a:ext cx="1901201" cy="1207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a:t>Parliament: </a:t>
          </a:r>
          <a:endParaRPr lang="en-US" sz="1400" b="1" i="0" kern="1200" dirty="0" smtClean="0"/>
        </a:p>
        <a:p>
          <a:pPr lvl="0" algn="ctr" defTabSz="622300">
            <a:lnSpc>
              <a:spcPct val="90000"/>
            </a:lnSpc>
            <a:spcBef>
              <a:spcPct val="0"/>
            </a:spcBef>
            <a:spcAft>
              <a:spcPct val="35000"/>
            </a:spcAft>
          </a:pPr>
          <a:r>
            <a:rPr lang="en-US" sz="1400" b="0" i="0" kern="1200" dirty="0" smtClean="0"/>
            <a:t>11th </a:t>
          </a:r>
          <a:r>
            <a:rPr lang="en-US" sz="1400" b="0" i="0" kern="1200" dirty="0"/>
            <a:t>national </a:t>
          </a:r>
          <a:r>
            <a:rPr lang="en-US" sz="1400" b="0" i="0" kern="1200" dirty="0" smtClean="0"/>
            <a:t>parliament.</a:t>
          </a:r>
          <a:endParaRPr lang="en-US" sz="1400" kern="1200" dirty="0"/>
        </a:p>
      </dsp:txBody>
      <dsp:txXfrm>
        <a:off x="2570295" y="982075"/>
        <a:ext cx="1830481" cy="1136543"/>
      </dsp:txXfrm>
    </dsp:sp>
    <dsp:sp modelId="{7F88B276-5CEF-42B0-BC0D-9C9D92465D10}">
      <dsp:nvSpPr>
        <dsp:cNvPr id="0" name=""/>
        <dsp:cNvSpPr/>
      </dsp:nvSpPr>
      <dsp:spPr>
        <a:xfrm>
          <a:off x="4647382" y="746032"/>
          <a:ext cx="1901201" cy="1207263"/>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A7C8E-D236-439A-BF10-67744984B565}">
      <dsp:nvSpPr>
        <dsp:cNvPr id="0" name=""/>
        <dsp:cNvSpPr/>
      </dsp:nvSpPr>
      <dsp:spPr>
        <a:xfrm>
          <a:off x="4858627" y="946715"/>
          <a:ext cx="1901201" cy="1207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t>Duration of ruling party</a:t>
          </a:r>
          <a:r>
            <a:rPr lang="en-US" sz="1400" b="0" i="0" kern="1200" dirty="0"/>
            <a:t>: </a:t>
          </a:r>
          <a:endParaRPr lang="en-US" sz="1400" b="0" i="0" kern="1200" dirty="0" smtClean="0"/>
        </a:p>
        <a:p>
          <a:pPr lvl="0" algn="ctr" defTabSz="622300">
            <a:lnSpc>
              <a:spcPct val="90000"/>
            </a:lnSpc>
            <a:spcBef>
              <a:spcPct val="0"/>
            </a:spcBef>
            <a:spcAft>
              <a:spcPct val="35000"/>
            </a:spcAft>
          </a:pPr>
          <a:r>
            <a:rPr lang="en-US" sz="1400" b="0" i="0" kern="1200" dirty="0" smtClean="0"/>
            <a:t>Forming government </a:t>
          </a:r>
          <a:r>
            <a:rPr lang="en-US" sz="1400" b="0" i="0" kern="1200" dirty="0"/>
            <a:t>since 2009</a:t>
          </a:r>
          <a:endParaRPr lang="en-US" sz="1400" kern="1200" dirty="0"/>
        </a:p>
      </dsp:txBody>
      <dsp:txXfrm>
        <a:off x="4893987" y="982075"/>
        <a:ext cx="1830481" cy="1136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4B872-C41F-4ACB-8F18-39C395B906C2}">
      <dsp:nvSpPr>
        <dsp:cNvPr id="0" name=""/>
        <dsp:cNvSpPr/>
      </dsp:nvSpPr>
      <dsp:spPr>
        <a:xfrm>
          <a:off x="3509" y="1616229"/>
          <a:ext cx="2505869" cy="1591226"/>
        </a:xfrm>
        <a:prstGeom prst="roundRect">
          <a:avLst>
            <a:gd name="adj" fmla="val 10000"/>
          </a:avLst>
        </a:prstGeom>
        <a:solidFill>
          <a:schemeClr val="accent4"/>
        </a:solidFill>
        <a:ln w="12700" cap="flat" cmpd="sng" algn="ctr">
          <a:solidFill>
            <a:schemeClr val="accent4">
              <a:shade val="15000"/>
            </a:schemeClr>
          </a:solidFill>
          <a:prstDash val="solid"/>
          <a:miter lim="800000"/>
        </a:ln>
        <a:effectLst/>
      </dsp:spPr>
      <dsp:style>
        <a:lnRef idx="2">
          <a:schemeClr val="accent4">
            <a:shade val="15000"/>
          </a:schemeClr>
        </a:lnRef>
        <a:fillRef idx="1">
          <a:schemeClr val="accent4"/>
        </a:fillRef>
        <a:effectRef idx="0">
          <a:schemeClr val="accent4"/>
        </a:effectRef>
        <a:fontRef idx="minor">
          <a:schemeClr val="lt1"/>
        </a:fontRef>
      </dsp:style>
    </dsp:sp>
    <dsp:sp modelId="{F6C7C5AE-9DF4-475B-8FFC-E55EB339ABE1}">
      <dsp:nvSpPr>
        <dsp:cNvPr id="0" name=""/>
        <dsp:cNvSpPr/>
      </dsp:nvSpPr>
      <dsp:spPr>
        <a:xfrm>
          <a:off x="281939" y="1880737"/>
          <a:ext cx="2505869" cy="15912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t>Religious </a:t>
          </a:r>
          <a:r>
            <a:rPr lang="en-US" sz="1500" b="1" i="0" kern="1200" dirty="0" smtClean="0"/>
            <a:t>Extremism</a:t>
          </a:r>
          <a:r>
            <a:rPr lang="en-US" sz="1500" b="1" i="0" kern="1200" dirty="0"/>
            <a:t>: </a:t>
          </a:r>
          <a:r>
            <a:rPr lang="en-US" sz="1500" b="0" i="0" kern="1200" dirty="0"/>
            <a:t>Bangladesh has been grappling with the rise of religious extremism in recent years. </a:t>
          </a:r>
          <a:endParaRPr lang="en-US" sz="1500" kern="1200" dirty="0"/>
        </a:p>
      </dsp:txBody>
      <dsp:txXfrm>
        <a:off x="328544" y="1927342"/>
        <a:ext cx="2412659" cy="1498016"/>
      </dsp:txXfrm>
    </dsp:sp>
    <dsp:sp modelId="{65AD6C4C-E831-4520-9CE9-BEEDCC463C2C}">
      <dsp:nvSpPr>
        <dsp:cNvPr id="0" name=""/>
        <dsp:cNvSpPr/>
      </dsp:nvSpPr>
      <dsp:spPr>
        <a:xfrm>
          <a:off x="3066238" y="1616229"/>
          <a:ext cx="2505869" cy="1591226"/>
        </a:xfrm>
        <a:prstGeom prst="roundRect">
          <a:avLst>
            <a:gd name="adj" fmla="val 10000"/>
          </a:avLst>
        </a:prstGeom>
        <a:solidFill>
          <a:schemeClr val="accent6"/>
        </a:solidFill>
        <a:ln w="12700" cap="flat" cmpd="sng" algn="ctr">
          <a:solidFill>
            <a:schemeClr val="accent6">
              <a:shade val="15000"/>
            </a:schemeClr>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sp>
    <dsp:sp modelId="{15FE3DC6-F8C8-40E9-AF2F-DC03A4315C6C}">
      <dsp:nvSpPr>
        <dsp:cNvPr id="0" name=""/>
        <dsp:cNvSpPr/>
      </dsp:nvSpPr>
      <dsp:spPr>
        <a:xfrm>
          <a:off x="3344668" y="1880737"/>
          <a:ext cx="2505869" cy="15912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t>Money in politics: </a:t>
          </a:r>
          <a:r>
            <a:rPr lang="en-US" sz="1500" b="0" i="0" kern="1200" dirty="0"/>
            <a:t>The influence of money in politics is a major problem in Bangladesh. </a:t>
          </a:r>
          <a:endParaRPr lang="en-US" sz="1500" kern="1200" dirty="0"/>
        </a:p>
      </dsp:txBody>
      <dsp:txXfrm>
        <a:off x="3391273" y="1927342"/>
        <a:ext cx="2412659" cy="1498016"/>
      </dsp:txXfrm>
    </dsp:sp>
    <dsp:sp modelId="{3010B394-85DE-4750-9AE4-36CA6C6BC267}">
      <dsp:nvSpPr>
        <dsp:cNvPr id="0" name=""/>
        <dsp:cNvSpPr/>
      </dsp:nvSpPr>
      <dsp:spPr>
        <a:xfrm>
          <a:off x="6128967" y="1616229"/>
          <a:ext cx="2505869" cy="1591226"/>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8626C-A0F3-4B3C-B392-F614E7244B85}">
      <dsp:nvSpPr>
        <dsp:cNvPr id="0" name=""/>
        <dsp:cNvSpPr/>
      </dsp:nvSpPr>
      <dsp:spPr>
        <a:xfrm>
          <a:off x="6407397" y="1880737"/>
          <a:ext cx="2505869" cy="15912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t>Growing power of the military: </a:t>
          </a:r>
          <a:r>
            <a:rPr lang="en-US" sz="1500" b="0" i="0" kern="1200" dirty="0"/>
            <a:t>The military has played a significant role in Bangladeshi politics in the past. </a:t>
          </a:r>
          <a:endParaRPr lang="en-US" sz="1500" kern="1200" dirty="0"/>
        </a:p>
      </dsp:txBody>
      <dsp:txXfrm>
        <a:off x="6454002" y="1927342"/>
        <a:ext cx="2412659" cy="1498016"/>
      </dsp:txXfrm>
    </dsp:sp>
    <dsp:sp modelId="{BED055B3-411C-49BF-A6E3-4E89B418B849}">
      <dsp:nvSpPr>
        <dsp:cNvPr id="0" name=""/>
        <dsp:cNvSpPr/>
      </dsp:nvSpPr>
      <dsp:spPr>
        <a:xfrm>
          <a:off x="9191696" y="1616229"/>
          <a:ext cx="2505869" cy="159122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153C8C-2954-4EA3-9153-4A3EBAD27CFF}">
      <dsp:nvSpPr>
        <dsp:cNvPr id="0" name=""/>
        <dsp:cNvSpPr/>
      </dsp:nvSpPr>
      <dsp:spPr>
        <a:xfrm>
          <a:off x="9470126" y="1880737"/>
          <a:ext cx="2505869" cy="15912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a:t>Erosion of democratic norms and institutions: </a:t>
          </a:r>
          <a:r>
            <a:rPr lang="en-US" sz="1500" b="0" i="0" kern="1200" dirty="0"/>
            <a:t>There have been concerns about the erosion of democratic norms and institutions in Bangladesh in recent years.</a:t>
          </a:r>
          <a:endParaRPr lang="en-US" sz="1500" kern="1200" dirty="0"/>
        </a:p>
      </dsp:txBody>
      <dsp:txXfrm>
        <a:off x="9516731" y="1927342"/>
        <a:ext cx="2412659" cy="14980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BDC71-C774-5E35-EADE-72AE4F8108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9147E11-5578-D9FB-6280-49C658F38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D4F96E0-653B-8112-AA6B-DE3F359FF95F}"/>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9DB279EC-F724-FC16-A139-443B0AEF3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31973AF-F908-B69C-1B4E-DB0E064E99FF}"/>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297872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20DF21-337D-6185-9E21-97BF300BAD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928B258-EEE5-A265-424C-B8F17D4B4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D95E6BE-5890-0AA8-A90B-8CCFC991EDE5}"/>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349F81C0-F390-39F9-5EAF-321479DA5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8357E2-AE7D-EBC8-9652-B8EB0CB45211}"/>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236433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99A2CAC-371A-0A5E-B0BD-5B8DC6E504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8B8CE5-D1EA-7F2B-17FD-86BA377E8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58D8A2B-CF9D-7999-4150-7F71D88EBA98}"/>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7DFDC461-0EEF-A7D6-996B-5C6F4A656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BB1AB12-7FF6-43C9-205A-A25714735988}"/>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278664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05A1A7-3663-A003-CFE3-22F077EB0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E60B0D4-0198-45B9-C0C4-22B56A2CF6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172B223-2C66-02AE-C769-42BB0637E33E}"/>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6BD89316-F1A6-448C-8D2D-C04EBD8A2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E11343C-5407-3205-1255-89F0B353F172}"/>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226103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7CE51-324F-3BDD-1ECE-69A86EA12E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1BF1FFCA-99C6-EB96-C9B8-988ADE1FB7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A4486F2E-4569-E124-14C3-886924CEA49E}"/>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F0ECDB97-F1C0-39A6-6F71-32F44BB86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B3A61EA-3130-5E16-A048-A51255BC3411}"/>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1041207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6BE5BD-A514-2E70-0894-72D89ACAF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2F6C73B-C4C0-9008-C226-190A36290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5BF6F3A-48A0-7D97-4AC9-1CEE3B34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691E662-6B0A-10EA-0D62-49A3B1D76509}"/>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6" name="Footer Placeholder 5">
            <a:extLst>
              <a:ext uri="{FF2B5EF4-FFF2-40B4-BE49-F238E27FC236}">
                <a16:creationId xmlns="" xmlns:a16="http://schemas.microsoft.com/office/drawing/2014/main" id="{75290A0F-DBFF-FDFD-443D-9935BFAD2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14C1B2F-8C64-CE37-2927-99610F7A45E0}"/>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316977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042C3-B4D0-D389-5893-434DB2504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DB0DBAF-5587-678A-2BFE-CCF161145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A9C96BE-09F5-BB7D-4394-F5B095761E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16ED7556-51CC-B723-5292-49BE916CA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FDB7967-70C3-C434-A0C7-4FAA24D4EF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1BEB46D-ED4D-38DB-9B27-9F95A3E6EE9C}"/>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8" name="Footer Placeholder 7">
            <a:extLst>
              <a:ext uri="{FF2B5EF4-FFF2-40B4-BE49-F238E27FC236}">
                <a16:creationId xmlns="" xmlns:a16="http://schemas.microsoft.com/office/drawing/2014/main" id="{3CA041CE-2E6C-DBDC-BB86-A68DCBF66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D2B91818-BA5F-DEF1-286A-2F481949498E}"/>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190013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2148CF-B86C-E80E-14E7-C8B3AE32C0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FE9948F-3D9E-C323-AF9B-97CDE515CAB9}"/>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4" name="Footer Placeholder 3">
            <a:extLst>
              <a:ext uri="{FF2B5EF4-FFF2-40B4-BE49-F238E27FC236}">
                <a16:creationId xmlns="" xmlns:a16="http://schemas.microsoft.com/office/drawing/2014/main" id="{6999250E-7902-BCA7-A197-1CD478068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C3E4935-683D-A148-32F1-65FF7F9C7133}"/>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2729437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B045A4B-FC4E-8597-6E3B-6CFB071C1DCE}"/>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3" name="Footer Placeholder 2">
            <a:extLst>
              <a:ext uri="{FF2B5EF4-FFF2-40B4-BE49-F238E27FC236}">
                <a16:creationId xmlns="" xmlns:a16="http://schemas.microsoft.com/office/drawing/2014/main" id="{AD84391B-C9F6-36A0-35FE-52C9CF545F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8CDADDD-999B-F903-0E48-49847EF14381}"/>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315226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54BB76-CB2C-A4EB-4F0F-816E286CD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5AD16A5-A243-1124-C9FE-A4C917185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88B5254-7289-BEA5-8797-F5DBCF8C4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F8AADE5-14DA-7C3C-E2E2-C1FC3E87B36A}"/>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6" name="Footer Placeholder 5">
            <a:extLst>
              <a:ext uri="{FF2B5EF4-FFF2-40B4-BE49-F238E27FC236}">
                <a16:creationId xmlns="" xmlns:a16="http://schemas.microsoft.com/office/drawing/2014/main" id="{58DF8FA8-9F3F-B4CE-CA19-FF53C6D9AE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9AE70EE-880F-258A-1484-13FB6A640BB7}"/>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116222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746F09-62F4-79ED-49B3-868189A17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4FB2FDE-AFA5-89F3-36D2-4DBB495DF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FAAA798-94F9-6D10-A66A-2993AB72C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EBE29CF-828E-1D39-77D9-1B38E59F15F3}"/>
              </a:ext>
            </a:extLst>
          </p:cNvPr>
          <p:cNvSpPr>
            <a:spLocks noGrp="1"/>
          </p:cNvSpPr>
          <p:nvPr>
            <p:ph type="dt" sz="half" idx="10"/>
          </p:nvPr>
        </p:nvSpPr>
        <p:spPr/>
        <p:txBody>
          <a:bodyPr/>
          <a:lstStyle/>
          <a:p>
            <a:fld id="{A94247A7-1336-4A30-A193-562B6A222079}" type="datetimeFigureOut">
              <a:rPr lang="en-US" smtClean="0"/>
              <a:t>8/13/2023</a:t>
            </a:fld>
            <a:endParaRPr lang="en-US"/>
          </a:p>
        </p:txBody>
      </p:sp>
      <p:sp>
        <p:nvSpPr>
          <p:cNvPr id="6" name="Footer Placeholder 5">
            <a:extLst>
              <a:ext uri="{FF2B5EF4-FFF2-40B4-BE49-F238E27FC236}">
                <a16:creationId xmlns="" xmlns:a16="http://schemas.microsoft.com/office/drawing/2014/main" id="{69FB9EEE-62B9-FA1E-B2AC-DB55D6426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CEB10B4-335E-38C6-BB43-30BFB41E4A00}"/>
              </a:ext>
            </a:extLst>
          </p:cNvPr>
          <p:cNvSpPr>
            <a:spLocks noGrp="1"/>
          </p:cNvSpPr>
          <p:nvPr>
            <p:ph type="sldNum" sz="quarter" idx="12"/>
          </p:nvPr>
        </p:nvSpPr>
        <p:spPr/>
        <p:txBody>
          <a:bodyPr/>
          <a:lstStyle/>
          <a:p>
            <a:fld id="{D9CE84EA-19AE-4EF1-B1B8-8A7D8B83ADAF}" type="slidenum">
              <a:rPr lang="en-US" smtClean="0"/>
              <a:t>‹#›</a:t>
            </a:fld>
            <a:endParaRPr lang="en-US"/>
          </a:p>
        </p:txBody>
      </p:sp>
    </p:spTree>
    <p:extLst>
      <p:ext uri="{BB962C8B-B14F-4D97-AF65-F5344CB8AC3E}">
        <p14:creationId xmlns:p14="http://schemas.microsoft.com/office/powerpoint/2010/main" val="700700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148A2EC-395D-7605-3EA6-DBAC96529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08CC24B-1806-BE09-7E38-9325AE7C5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4A4D1FD-1193-A844-D04F-7E976F925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247A7-1336-4A30-A193-562B6A222079}" type="datetimeFigureOut">
              <a:rPr lang="en-US" smtClean="0"/>
              <a:t>8/13/2023</a:t>
            </a:fld>
            <a:endParaRPr lang="en-US"/>
          </a:p>
        </p:txBody>
      </p:sp>
      <p:sp>
        <p:nvSpPr>
          <p:cNvPr id="5" name="Footer Placeholder 4">
            <a:extLst>
              <a:ext uri="{FF2B5EF4-FFF2-40B4-BE49-F238E27FC236}">
                <a16:creationId xmlns="" xmlns:a16="http://schemas.microsoft.com/office/drawing/2014/main" id="{D43E22D8-C7F2-4EF3-8C1B-8C71C4FB7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226DFA9-D4FA-FA5F-EA8F-64026EDE48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CE84EA-19AE-4EF1-B1B8-8A7D8B83ADAF}" type="slidenum">
              <a:rPr lang="en-US" smtClean="0"/>
              <a:t>‹#›</a:t>
            </a:fld>
            <a:endParaRPr lang="en-US"/>
          </a:p>
        </p:txBody>
      </p:sp>
    </p:spTree>
    <p:extLst>
      <p:ext uri="{BB962C8B-B14F-4D97-AF65-F5344CB8AC3E}">
        <p14:creationId xmlns:p14="http://schemas.microsoft.com/office/powerpoint/2010/main" val="3709008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png"/><Relationship Id="rId7" Type="http://schemas.microsoft.com/office/2007/relationships/hdphoto" Target="../media/hdphoto4.wdp"/><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0E91F5CA-B392-444C-88E3-BF5BAAEBDE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459807F-B6FA-44D3-9A53-C55B6B56884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97547267-B11F-376E-0986-C6BCFC5DD5A5}"/>
              </a:ext>
            </a:extLst>
          </p:cNvPr>
          <p:cNvSpPr txBox="1"/>
          <p:nvPr/>
        </p:nvSpPr>
        <p:spPr>
          <a:xfrm>
            <a:off x="740070" y="5886533"/>
            <a:ext cx="10711859" cy="739880"/>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6600" b="1" dirty="0">
                <a:solidFill>
                  <a:schemeClr val="tx1">
                    <a:lumMod val="85000"/>
                    <a:lumOff val="15000"/>
                  </a:schemeClr>
                </a:solidFill>
                <a:latin typeface="+mj-lt"/>
                <a:ea typeface="+mj-ea"/>
                <a:cs typeface="+mj-cs"/>
              </a:rPr>
              <a:t>Political Culture In Bangladesh </a:t>
            </a:r>
          </a:p>
        </p:txBody>
      </p:sp>
      <p:pic>
        <p:nvPicPr>
          <p:cNvPr id="3" name="Picture 2" descr="A person speaking at a podium with a crowd of people&#10;&#10;Description automatically generated">
            <a:extLst>
              <a:ext uri="{FF2B5EF4-FFF2-40B4-BE49-F238E27FC236}">
                <a16:creationId xmlns="" xmlns:a16="http://schemas.microsoft.com/office/drawing/2014/main" id="{905615A3-6DD7-7F10-3CFE-B0EC3345CBE8}"/>
              </a:ext>
            </a:extLst>
          </p:cNvPr>
          <p:cNvPicPr>
            <a:picLocks noChangeAspect="1"/>
          </p:cNvPicPr>
          <p:nvPr/>
        </p:nvPicPr>
        <p:blipFill rotWithShape="1">
          <a:blip r:embed="rId2">
            <a:extLst>
              <a:ext uri="{28A0092B-C50C-407E-A947-70E740481C1C}">
                <a14:useLocalDpi xmlns:a14="http://schemas.microsoft.com/office/drawing/2010/main" val="0"/>
              </a:ext>
            </a:extLst>
          </a:blip>
          <a:srcRect t="29107" b="665"/>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358598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helf full of books&#10;&#10;Description automatically generated">
            <a:extLst>
              <a:ext uri="{FF2B5EF4-FFF2-40B4-BE49-F238E27FC236}">
                <a16:creationId xmlns="" xmlns:a16="http://schemas.microsoft.com/office/drawing/2014/main" id="{29417449-7271-A646-E2B8-00A70B5DB3D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harpenSoften amount="-39000"/>
                    </a14:imgEffect>
                    <a14:imgEffect>
                      <a14:brightnessContrast bright="-42000"/>
                    </a14:imgEffect>
                  </a14:imgLayer>
                </a14:imgProps>
              </a:ext>
              <a:ext uri="{28A0092B-C50C-407E-A947-70E740481C1C}">
                <a14:useLocalDpi xmlns:a14="http://schemas.microsoft.com/office/drawing/2010/main" val="0"/>
              </a:ext>
            </a:extLst>
          </a:blip>
          <a:srcRect t="11215" b="4515"/>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5EDFE3D0-45F1-2223-1C4E-1EDFD723905F}"/>
              </a:ext>
            </a:extLst>
          </p:cNvPr>
          <p:cNvSpPr txBox="1"/>
          <p:nvPr/>
        </p:nvSpPr>
        <p:spPr>
          <a:xfrm>
            <a:off x="1526843" y="310723"/>
            <a:ext cx="9138313" cy="726506"/>
          </a:xfrm>
          <a:prstGeom prst="rect">
            <a:avLst/>
          </a:prstGeom>
        </p:spPr>
        <p:txBody>
          <a:bodyPr vert="horz" lIns="91440" tIns="45720" rIns="91440" bIns="45720" rtlCol="0">
            <a:noAutofit/>
          </a:bodyPr>
          <a:lstStyle/>
          <a:p>
            <a:pPr algn="ctr">
              <a:lnSpc>
                <a:spcPct val="90000"/>
              </a:lnSpc>
              <a:spcAft>
                <a:spcPts val="600"/>
              </a:spcAft>
            </a:pPr>
            <a:r>
              <a:rPr lang="en-US" sz="5400" b="1" i="0" dirty="0">
                <a:effectLst/>
                <a:latin typeface="Times New Roman" panose="02020603050405020304" pitchFamily="18" charset="0"/>
                <a:cs typeface="Times New Roman" panose="02020603050405020304" pitchFamily="18" charset="0"/>
              </a:rPr>
              <a:t>Criticism of Current </a:t>
            </a:r>
            <a:r>
              <a:rPr lang="en-US" sz="5400" b="1" dirty="0">
                <a:latin typeface="Times New Roman" panose="02020603050405020304" pitchFamily="18" charset="0"/>
                <a:cs typeface="Times New Roman" panose="02020603050405020304" pitchFamily="18" charset="0"/>
              </a:rPr>
              <a:t>P</a:t>
            </a:r>
            <a:r>
              <a:rPr lang="en-US" sz="5400" b="1" i="0" dirty="0">
                <a:effectLst/>
                <a:latin typeface="Times New Roman" panose="02020603050405020304" pitchFamily="18" charset="0"/>
                <a:cs typeface="Times New Roman" panose="02020603050405020304" pitchFamily="18" charset="0"/>
              </a:rPr>
              <a:t>olitical </a:t>
            </a:r>
            <a:r>
              <a:rPr lang="en-US" sz="5400" b="1" dirty="0">
                <a:latin typeface="Times New Roman" panose="02020603050405020304" pitchFamily="18" charset="0"/>
                <a:cs typeface="Times New Roman" panose="02020603050405020304" pitchFamily="18" charset="0"/>
              </a:rPr>
              <a:t>C</a:t>
            </a:r>
            <a:r>
              <a:rPr lang="en-US" sz="5400" b="1" i="0" dirty="0">
                <a:effectLst/>
                <a:latin typeface="Times New Roman" panose="02020603050405020304" pitchFamily="18" charset="0"/>
                <a:cs typeface="Times New Roman" panose="02020603050405020304" pitchFamily="18" charset="0"/>
              </a:rPr>
              <a:t>ulture</a:t>
            </a:r>
            <a:endParaRPr lang="en-US" sz="5400" b="1" dirty="0">
              <a:latin typeface="Times New Roman" panose="02020603050405020304" pitchFamily="18" charset="0"/>
              <a:cs typeface="Times New Roman" panose="02020603050405020304" pitchFamily="18" charset="0"/>
            </a:endParaRPr>
          </a:p>
        </p:txBody>
      </p:sp>
      <p:graphicFrame>
        <p:nvGraphicFramePr>
          <p:cNvPr id="11" name="TextBox 5">
            <a:extLst>
              <a:ext uri="{FF2B5EF4-FFF2-40B4-BE49-F238E27FC236}">
                <a16:creationId xmlns="" xmlns:a16="http://schemas.microsoft.com/office/drawing/2014/main" id="{A855B52C-64DF-BEE5-2283-826A27A88641}"/>
              </a:ext>
            </a:extLst>
          </p:cNvPr>
          <p:cNvGraphicFramePr/>
          <p:nvPr>
            <p:extLst>
              <p:ext uri="{D42A27DB-BD31-4B8C-83A1-F6EECF244321}">
                <p14:modId xmlns:p14="http://schemas.microsoft.com/office/powerpoint/2010/main" val="2049785764"/>
              </p:ext>
            </p:extLst>
          </p:nvPr>
        </p:nvGraphicFramePr>
        <p:xfrm>
          <a:off x="106247" y="1037229"/>
          <a:ext cx="11979505" cy="50881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612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94714483-7072-431F-9DBE-87F44E4D44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495892E1-F4A5-4991-AC52-4F417B14A2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 xmlns:a16="http://schemas.microsoft.com/office/drawing/2014/main" id="{ACF597F8-76AA-44FA-8E6A-06223B66C0D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 xmlns:a16="http://schemas.microsoft.com/office/drawing/2014/main" id="{A6E12753-0A63-43EE-B28A-C989D033EA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B26FA385-76DA-40E9-9257-AA3E07FF610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262D75CA-F374-4878-8106-3EA5E970D6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938667A5-74E3-4EFD-8C45-F48F47427C7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 xmlns:a16="http://schemas.microsoft.com/office/drawing/2014/main" id="{31512EE2-F4CC-4E18-9CDA-B92C111224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B99E503B-9B4D-4EE3-A50F-15AC374F61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 xmlns:a16="http://schemas.microsoft.com/office/drawing/2014/main" id="{E2683E3F-F855-4549-84F8-42064EC0F2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 xmlns:a16="http://schemas.microsoft.com/office/drawing/2014/main" id="{8FC90B1E-0223-4440-AF22-8F32F6F0C7D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 xmlns:a16="http://schemas.microsoft.com/office/drawing/2014/main" id="{A2D2E879-0004-4D84-8137-1C09334038A1}"/>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43BE75A2-0D83-4F8E-84CC-D3BCD565B1B1}"/>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E90F7F49-1039-49EF-A9BD-153DB590B68A}"/>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9E85F508-9EA4-4B4D-8171-648670650E9A}"/>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 xmlns:a16="http://schemas.microsoft.com/office/drawing/2014/main" id="{832F3179-0CD5-40C8-9939-D8355006F7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 xmlns:a16="http://schemas.microsoft.com/office/drawing/2014/main" id="{11CE155D-684B-4F5E-B835-C52765E310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 xmlns:a16="http://schemas.microsoft.com/office/drawing/2014/main" id="{04F84AF8-E1A7-41D4-A102-8F87CAE37EE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4ED126F1-DB23-4314-B6C7-FE89E3C581AB}"/>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8ACB2B6F-8883-4A00-88DD-98CDDD46B8A6}"/>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3B9A2180-808A-4423-BB2B-6464B290007A}"/>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group of people holding flags&#10;&#10;Description automatically generated">
            <a:extLst>
              <a:ext uri="{FF2B5EF4-FFF2-40B4-BE49-F238E27FC236}">
                <a16:creationId xmlns="" xmlns:a16="http://schemas.microsoft.com/office/drawing/2014/main" id="{811406FD-69AD-F998-CBD9-FD1BEDDB2D30}"/>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l="2838" r="8296"/>
          <a:stretch/>
        </p:blipFill>
        <p:spPr>
          <a:xfrm>
            <a:off x="784047" y="29548"/>
            <a:ext cx="10688524" cy="6013845"/>
          </a:xfrm>
          <a:prstGeom prst="rect">
            <a:avLst/>
          </a:prstGeom>
        </p:spPr>
      </p:pic>
      <p:sp>
        <p:nvSpPr>
          <p:cNvPr id="3" name="TextBox 2">
            <a:extLst>
              <a:ext uri="{FF2B5EF4-FFF2-40B4-BE49-F238E27FC236}">
                <a16:creationId xmlns="" xmlns:a16="http://schemas.microsoft.com/office/drawing/2014/main" id="{5EBC91B6-0674-35FB-C84B-494D613673B9}"/>
              </a:ext>
            </a:extLst>
          </p:cNvPr>
          <p:cNvSpPr txBox="1"/>
          <p:nvPr/>
        </p:nvSpPr>
        <p:spPr>
          <a:xfrm>
            <a:off x="746123" y="1270857"/>
            <a:ext cx="10696706" cy="2702018"/>
          </a:xfrm>
          <a:prstGeom prst="rect">
            <a:avLst/>
          </a:prstGeom>
          <a:noFill/>
        </p:spPr>
        <p:txBody>
          <a:bodyPr vert="horz" lIns="91440" tIns="45720" rIns="91440" bIns="45720" rtlCol="0" anchor="b">
            <a:normAutofit/>
          </a:bodyPr>
          <a:lstStyle/>
          <a:p>
            <a:pPr marL="457200" algn="ctr">
              <a:lnSpc>
                <a:spcPct val="90000"/>
              </a:lnSpc>
              <a:spcBef>
                <a:spcPct val="0"/>
              </a:spcBef>
              <a:spcAft>
                <a:spcPts val="800"/>
              </a:spcAft>
            </a:pPr>
            <a:r>
              <a:rPr lang="en-US" sz="4800" b="1" kern="1200" dirty="0">
                <a:solidFill>
                  <a:schemeClr val="bg1"/>
                </a:solidFill>
                <a:latin typeface="+mj-lt"/>
                <a:ea typeface="+mj-ea"/>
                <a:cs typeface="+mj-cs"/>
              </a:rPr>
              <a:t>D</a:t>
            </a:r>
            <a:r>
              <a:rPr lang="en-US" sz="4800" b="1" kern="1200" dirty="0">
                <a:solidFill>
                  <a:schemeClr val="bg1"/>
                </a:solidFill>
                <a:effectLst/>
                <a:latin typeface="+mj-lt"/>
                <a:ea typeface="+mj-ea"/>
                <a:cs typeface="+mj-cs"/>
              </a:rPr>
              <a:t>etailed </a:t>
            </a:r>
            <a:r>
              <a:rPr lang="en-US" sz="4800" b="1" kern="1200" dirty="0">
                <a:solidFill>
                  <a:schemeClr val="bg1"/>
                </a:solidFill>
                <a:latin typeface="+mj-lt"/>
                <a:ea typeface="+mj-ea"/>
                <a:cs typeface="+mj-cs"/>
              </a:rPr>
              <a:t>O</a:t>
            </a:r>
            <a:r>
              <a:rPr lang="en-US" sz="4800" b="1" kern="1200" dirty="0">
                <a:solidFill>
                  <a:schemeClr val="bg1"/>
                </a:solidFill>
                <a:effectLst/>
                <a:latin typeface="+mj-lt"/>
                <a:ea typeface="+mj-ea"/>
                <a:cs typeface="+mj-cs"/>
              </a:rPr>
              <a:t>verview of The </a:t>
            </a:r>
            <a:r>
              <a:rPr lang="en-US" sz="4800" b="1" kern="1200" dirty="0">
                <a:solidFill>
                  <a:schemeClr val="bg1"/>
                </a:solidFill>
                <a:latin typeface="+mj-lt"/>
                <a:ea typeface="+mj-ea"/>
                <a:cs typeface="+mj-cs"/>
              </a:rPr>
              <a:t>P</a:t>
            </a:r>
            <a:r>
              <a:rPr lang="en-US" sz="4800" b="1" kern="1200" dirty="0">
                <a:solidFill>
                  <a:schemeClr val="bg1"/>
                </a:solidFill>
                <a:effectLst/>
                <a:latin typeface="+mj-lt"/>
                <a:ea typeface="+mj-ea"/>
                <a:cs typeface="+mj-cs"/>
              </a:rPr>
              <a:t>olitical </a:t>
            </a:r>
            <a:r>
              <a:rPr lang="en-US" sz="4800" b="1" kern="1200" dirty="0">
                <a:solidFill>
                  <a:schemeClr val="bg1"/>
                </a:solidFill>
                <a:latin typeface="+mj-lt"/>
                <a:ea typeface="+mj-ea"/>
                <a:cs typeface="+mj-cs"/>
              </a:rPr>
              <a:t>C</a:t>
            </a:r>
            <a:r>
              <a:rPr lang="en-US" sz="4800" b="1" kern="1200" dirty="0">
                <a:solidFill>
                  <a:schemeClr val="bg1"/>
                </a:solidFill>
                <a:effectLst/>
                <a:latin typeface="+mj-lt"/>
                <a:ea typeface="+mj-ea"/>
                <a:cs typeface="+mj-cs"/>
              </a:rPr>
              <a:t>ulture in Bangladesh (2008-2023)</a:t>
            </a:r>
            <a:endParaRPr lang="en-US" sz="4800" kern="1200" dirty="0">
              <a:solidFill>
                <a:schemeClr val="bg1"/>
              </a:solidFill>
              <a:effectLst/>
              <a:latin typeface="+mj-lt"/>
              <a:ea typeface="+mj-ea"/>
              <a:cs typeface="+mj-cs"/>
            </a:endParaRPr>
          </a:p>
        </p:txBody>
      </p:sp>
    </p:spTree>
    <p:extLst>
      <p:ext uri="{BB962C8B-B14F-4D97-AF65-F5344CB8AC3E}">
        <p14:creationId xmlns:p14="http://schemas.microsoft.com/office/powerpoint/2010/main" val="78171416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 xmlns:a16="http://schemas.microsoft.com/office/drawing/2014/main" id="{33AB7F43-C710-CD25-4798-832F8CC45446}"/>
              </a:ext>
            </a:extLst>
          </p:cNvPr>
          <p:cNvGrpSpPr/>
          <p:nvPr/>
        </p:nvGrpSpPr>
        <p:grpSpPr>
          <a:xfrm>
            <a:off x="-11335657" y="0"/>
            <a:ext cx="12206512" cy="6858000"/>
            <a:chOff x="-11335657" y="0"/>
            <a:chExt cx="12206512" cy="6858000"/>
          </a:xfrm>
        </p:grpSpPr>
        <p:grpSp>
          <p:nvGrpSpPr>
            <p:cNvPr id="27" name="Group 26">
              <a:extLst>
                <a:ext uri="{FF2B5EF4-FFF2-40B4-BE49-F238E27FC236}">
                  <a16:creationId xmlns="" xmlns:a16="http://schemas.microsoft.com/office/drawing/2014/main" id="{94AD50F4-AEA9-C983-8EF6-2C15132EE093}"/>
                </a:ext>
              </a:extLst>
            </p:cNvPr>
            <p:cNvGrpSpPr/>
            <p:nvPr/>
          </p:nvGrpSpPr>
          <p:grpSpPr>
            <a:xfrm>
              <a:off x="-11335657" y="0"/>
              <a:ext cx="12206512" cy="6858000"/>
              <a:chOff x="0" y="0"/>
              <a:chExt cx="12206512" cy="6858000"/>
            </a:xfrm>
          </p:grpSpPr>
          <p:grpSp>
            <p:nvGrpSpPr>
              <p:cNvPr id="6" name="Group 5">
                <a:extLst>
                  <a:ext uri="{FF2B5EF4-FFF2-40B4-BE49-F238E27FC236}">
                    <a16:creationId xmlns="" xmlns:a16="http://schemas.microsoft.com/office/drawing/2014/main" id="{EC89D1A5-83D7-DA9F-1A0F-EB4B33DB3002}"/>
                  </a:ext>
                </a:extLst>
              </p:cNvPr>
              <p:cNvGrpSpPr/>
              <p:nvPr/>
            </p:nvGrpSpPr>
            <p:grpSpPr>
              <a:xfrm>
                <a:off x="0" y="0"/>
                <a:ext cx="12206512" cy="6858000"/>
                <a:chOff x="0" y="0"/>
                <a:chExt cx="12206512" cy="6858000"/>
              </a:xfrm>
            </p:grpSpPr>
            <p:sp>
              <p:nvSpPr>
                <p:cNvPr id="2" name="Rectangle 1">
                  <a:extLst>
                    <a:ext uri="{FF2B5EF4-FFF2-40B4-BE49-F238E27FC236}">
                      <a16:creationId xmlns="" xmlns:a16="http://schemas.microsoft.com/office/drawing/2014/main" id="{3200B7D7-062F-115F-10B8-69F62C6EE942}"/>
                    </a:ext>
                  </a:extLst>
                </p:cNvPr>
                <p:cNvSpPr/>
                <p:nvPr/>
              </p:nvSpPr>
              <p:spPr>
                <a:xfrm>
                  <a:off x="0" y="0"/>
                  <a:ext cx="11335657" cy="6858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 xmlns:a16="http://schemas.microsoft.com/office/drawing/2014/main" id="{2EE79D6C-7DE5-3830-FE55-C7002ECEF263}"/>
                    </a:ext>
                  </a:extLst>
                </p:cNvPr>
                <p:cNvSpPr/>
                <p:nvPr/>
              </p:nvSpPr>
              <p:spPr>
                <a:xfrm rot="5400000">
                  <a:off x="11277599" y="5863772"/>
                  <a:ext cx="885372" cy="769257"/>
                </a:xfrm>
                <a:prstGeom prst="round2Same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0F1A51C2-C2F5-B6EF-C774-916EC5645980}"/>
                    </a:ext>
                  </a:extLst>
                </p:cNvPr>
                <p:cNvSpPr txBox="1"/>
                <p:nvPr/>
              </p:nvSpPr>
              <p:spPr>
                <a:xfrm>
                  <a:off x="11437254" y="5689605"/>
                  <a:ext cx="769258"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I</a:t>
                  </a:r>
                </a:p>
              </p:txBody>
            </p:sp>
          </p:grpSp>
          <p:sp>
            <p:nvSpPr>
              <p:cNvPr id="24" name="TextBox 23">
                <a:extLst>
                  <a:ext uri="{FF2B5EF4-FFF2-40B4-BE49-F238E27FC236}">
                    <a16:creationId xmlns="" xmlns:a16="http://schemas.microsoft.com/office/drawing/2014/main" id="{BAB9C7D0-6362-75B9-7CBD-B28F3728B133}"/>
                  </a:ext>
                </a:extLst>
              </p:cNvPr>
              <p:cNvSpPr txBox="1"/>
              <p:nvPr/>
            </p:nvSpPr>
            <p:spPr>
              <a:xfrm>
                <a:off x="1785261" y="603884"/>
                <a:ext cx="8897256" cy="1323439"/>
              </a:xfrm>
              <a:prstGeom prst="rect">
                <a:avLst/>
              </a:prstGeom>
              <a:noFill/>
            </p:spPr>
            <p:txBody>
              <a:bodyPr wrap="square">
                <a:spAutoFit/>
              </a:bodyPr>
              <a:lstStyle/>
              <a:p>
                <a:pPr marL="0" marR="0" algn="ctr">
                  <a:spcBef>
                    <a:spcPts val="0"/>
                  </a:spcBef>
                  <a:spcAft>
                    <a:spcPts val="0"/>
                  </a:spcAft>
                </a:pPr>
                <a:r>
                  <a:rPr lang="en-US" sz="4000" b="1" kern="100" dirty="0">
                    <a:effectLst/>
                    <a:latin typeface="Times New Roman" panose="02020603050405020304" pitchFamily="18" charset="0"/>
                    <a:ea typeface="宋体" panose="02010600030101010101" pitchFamily="2" charset="-122"/>
                  </a:rPr>
                  <a:t>Democratic Transition and Early Years (2008-2013)</a:t>
                </a:r>
                <a:endParaRPr lang="en-US" sz="4000" kern="100" dirty="0">
                  <a:effectLst/>
                  <a:latin typeface="Calibri" panose="020F0502020204030204" pitchFamily="34" charset="0"/>
                  <a:ea typeface="宋体" panose="02010600030101010101" pitchFamily="2" charset="-122"/>
                </a:endParaRPr>
              </a:p>
            </p:txBody>
          </p:sp>
          <p:sp>
            <p:nvSpPr>
              <p:cNvPr id="26" name="TextBox 25">
                <a:extLst>
                  <a:ext uri="{FF2B5EF4-FFF2-40B4-BE49-F238E27FC236}">
                    <a16:creationId xmlns="" xmlns:a16="http://schemas.microsoft.com/office/drawing/2014/main" id="{17875C21-5D8F-33F6-1784-B95204B90499}"/>
                  </a:ext>
                </a:extLst>
              </p:cNvPr>
              <p:cNvSpPr txBox="1"/>
              <p:nvPr/>
            </p:nvSpPr>
            <p:spPr>
              <a:xfrm>
                <a:off x="1338038" y="1908688"/>
                <a:ext cx="5808204" cy="4782399"/>
              </a:xfrm>
              <a:prstGeom prst="rect">
                <a:avLst/>
              </a:prstGeom>
              <a:noFill/>
            </p:spPr>
            <p:txBody>
              <a:bodyPr wrap="square">
                <a:spAutoFit/>
              </a:bodyPr>
              <a:lstStyle/>
              <a:p>
                <a:pPr marL="342900" lvl="0" indent="-342900">
                  <a:lnSpc>
                    <a:spcPct val="107000"/>
                  </a:lnSpc>
                  <a:spcAft>
                    <a:spcPts val="800"/>
                  </a:spcAft>
                  <a:buFont typeface="Times New Roman" panose="02020603050405020304" pitchFamily="18" charset="0"/>
                  <a:buAutoNum type="arabicPeriod"/>
                </a:pPr>
                <a:r>
                  <a:rPr lang="en-US" sz="2800" kern="100" dirty="0">
                    <a:effectLst/>
                    <a:latin typeface="Times New Roman" panose="02020603050405020304" pitchFamily="18" charset="0"/>
                    <a:ea typeface="Calibri" panose="020F0502020204030204" pitchFamily="34" charset="0"/>
                    <a:cs typeface="Vrinda" panose="020B0502040204020203" pitchFamily="34" charset="0"/>
                  </a:rPr>
                  <a:t>In 2008, Bangladesh transitioned to democracy after a period of military-backed caretaker rule. The </a:t>
                </a:r>
                <a:r>
                  <a:rPr lang="en-US" sz="2800" kern="100" dirty="0" err="1">
                    <a:effectLst/>
                    <a:latin typeface="Times New Roman" panose="02020603050405020304" pitchFamily="18" charset="0"/>
                    <a:ea typeface="Calibri" panose="020F0502020204030204" pitchFamily="34" charset="0"/>
                    <a:cs typeface="Vrinda" panose="020B0502040204020203" pitchFamily="34" charset="0"/>
                  </a:rPr>
                  <a:t>Awami</a:t>
                </a:r>
                <a:r>
                  <a:rPr lang="en-US" sz="2800" kern="100" dirty="0">
                    <a:effectLst/>
                    <a:latin typeface="Times New Roman" panose="02020603050405020304" pitchFamily="18" charset="0"/>
                    <a:ea typeface="Calibri" panose="020F0502020204030204" pitchFamily="34" charset="0"/>
                    <a:cs typeface="Vrinda" panose="020B0502040204020203" pitchFamily="34" charset="0"/>
                  </a:rPr>
                  <a:t> League, led by Sheikh Hasina, won a landslide victory in the general elections.</a:t>
                </a:r>
                <a:endParaRPr lang="en-US" sz="2800" kern="100" dirty="0">
                  <a:effectLst/>
                  <a:latin typeface="Calibri" panose="020F0502020204030204" pitchFamily="34" charset="0"/>
                  <a:cs typeface="Vrinda" panose="020B0502040204020203" pitchFamily="34" charset="0"/>
                </a:endParaRPr>
              </a:p>
              <a:p>
                <a:pPr marL="342900" lvl="0" indent="-342900">
                  <a:lnSpc>
                    <a:spcPct val="107000"/>
                  </a:lnSpc>
                  <a:spcAft>
                    <a:spcPts val="800"/>
                  </a:spcAft>
                  <a:buFont typeface="Times New Roman" panose="02020603050405020304" pitchFamily="18" charset="0"/>
                  <a:buAutoNum type="arabicPeriod"/>
                </a:pPr>
                <a:r>
                  <a:rPr lang="en-US" sz="2800" kern="100" dirty="0">
                    <a:effectLst/>
                    <a:latin typeface="Times New Roman" panose="02020603050405020304" pitchFamily="18" charset="0"/>
                    <a:ea typeface="Calibri" panose="020F0502020204030204" pitchFamily="34" charset="0"/>
                    <a:cs typeface="Vrinda" panose="020B0502040204020203" pitchFamily="34" charset="0"/>
                  </a:rPr>
                  <a:t>The return to democratic governance marked a significant step towards establishing institutional stability and democratic norms.</a:t>
                </a:r>
                <a:endParaRPr lang="en-US" sz="2800" kern="100" dirty="0">
                  <a:effectLst/>
                  <a:latin typeface="Calibri" panose="020F0502020204030204" pitchFamily="34" charset="0"/>
                  <a:cs typeface="Vrinda" panose="020B0502040204020203" pitchFamily="34" charset="0"/>
                </a:endParaRPr>
              </a:p>
            </p:txBody>
          </p:sp>
        </p:grpSp>
        <p:pic>
          <p:nvPicPr>
            <p:cNvPr id="70" name="Picture 69" descr="A graph showing the growth of a number of people&#10;&#10;Description automatically generated">
              <a:extLst>
                <a:ext uri="{FF2B5EF4-FFF2-40B4-BE49-F238E27FC236}">
                  <a16:creationId xmlns="" xmlns:a16="http://schemas.microsoft.com/office/drawing/2014/main" id="{5C9C3840-DFF2-5C72-F97A-41026164F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204" y="3313320"/>
              <a:ext cx="4048125" cy="3009900"/>
            </a:xfrm>
            <a:prstGeom prst="rect">
              <a:avLst/>
            </a:prstGeom>
          </p:spPr>
        </p:pic>
      </p:grpSp>
      <p:grpSp>
        <p:nvGrpSpPr>
          <p:cNvPr id="68" name="Group 67">
            <a:extLst>
              <a:ext uri="{FF2B5EF4-FFF2-40B4-BE49-F238E27FC236}">
                <a16:creationId xmlns="" xmlns:a16="http://schemas.microsoft.com/office/drawing/2014/main" id="{4608EEC6-3890-FA39-7943-665C44E46A69}"/>
              </a:ext>
            </a:extLst>
          </p:cNvPr>
          <p:cNvGrpSpPr/>
          <p:nvPr/>
        </p:nvGrpSpPr>
        <p:grpSpPr>
          <a:xfrm>
            <a:off x="-11344727" y="0"/>
            <a:ext cx="12215582" cy="6867014"/>
            <a:chOff x="-11344727" y="0"/>
            <a:chExt cx="12215582" cy="6867014"/>
          </a:xfrm>
        </p:grpSpPr>
        <p:sp>
          <p:nvSpPr>
            <p:cNvPr id="8" name="Rectangle 7">
              <a:extLst>
                <a:ext uri="{FF2B5EF4-FFF2-40B4-BE49-F238E27FC236}">
                  <a16:creationId xmlns="" xmlns:a16="http://schemas.microsoft.com/office/drawing/2014/main" id="{F8FF08CC-3461-E303-B0BD-4FAA4C2FE1E0}"/>
                </a:ext>
              </a:extLst>
            </p:cNvPr>
            <p:cNvSpPr>
              <a:spLocks/>
            </p:cNvSpPr>
            <p:nvPr/>
          </p:nvSpPr>
          <p:spPr>
            <a:xfrm>
              <a:off x="-11335657" y="0"/>
              <a:ext cx="11335657" cy="6858000"/>
            </a:xfrm>
            <a:prstGeom prst="rect">
              <a:avLst/>
            </a:prstGeom>
            <a:solidFill>
              <a:schemeClr val="accent4">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A collage of different bridges&#10;&#10;Description automatically generated">
              <a:extLst>
                <a:ext uri="{FF2B5EF4-FFF2-40B4-BE49-F238E27FC236}">
                  <a16:creationId xmlns="" xmlns:a16="http://schemas.microsoft.com/office/drawing/2014/main" id="{42355EE2-2878-DF16-AB0B-69573464331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5100"/>
                      </a14:imgEffect>
                      <a14:imgEffect>
                        <a14:saturation sat="145000"/>
                      </a14:imgEffect>
                      <a14:imgEffect>
                        <a14:brightnessContrast bright="-81000" contrast="-22000"/>
                      </a14:imgEffect>
                    </a14:imgLayer>
                  </a14:imgProps>
                </a:ext>
                <a:ext uri="{28A0092B-C50C-407E-A947-70E740481C1C}">
                  <a14:useLocalDpi xmlns:a14="http://schemas.microsoft.com/office/drawing/2010/main" val="0"/>
                </a:ext>
              </a:extLst>
            </a:blip>
            <a:stretch>
              <a:fillRect/>
            </a:stretch>
          </p:blipFill>
          <p:spPr>
            <a:xfrm>
              <a:off x="-11344727" y="9014"/>
              <a:ext cx="11344727" cy="6858000"/>
            </a:xfrm>
            <a:prstGeom prst="rect">
              <a:avLst/>
            </a:prstGeom>
          </p:spPr>
        </p:pic>
        <p:sp>
          <p:nvSpPr>
            <p:cNvPr id="9" name="Rectangle: Top Corners Rounded 8">
              <a:extLst>
                <a:ext uri="{FF2B5EF4-FFF2-40B4-BE49-F238E27FC236}">
                  <a16:creationId xmlns="" xmlns:a16="http://schemas.microsoft.com/office/drawing/2014/main" id="{55A310BF-4BB0-AE26-EFAA-98087F84B338}"/>
                </a:ext>
              </a:extLst>
            </p:cNvPr>
            <p:cNvSpPr>
              <a:spLocks/>
            </p:cNvSpPr>
            <p:nvPr/>
          </p:nvSpPr>
          <p:spPr>
            <a:xfrm rot="5400000">
              <a:off x="-58058" y="4949374"/>
              <a:ext cx="885372" cy="769257"/>
            </a:xfrm>
            <a:prstGeom prst="round2SameRect">
              <a:avLst/>
            </a:prstGeom>
            <a:solidFill>
              <a:schemeClr val="accent4">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FF9FC9F9-A5E4-A6BC-A83B-7DDBFFB3DF1E}"/>
                </a:ext>
              </a:extLst>
            </p:cNvPr>
            <p:cNvSpPr txBox="1"/>
            <p:nvPr/>
          </p:nvSpPr>
          <p:spPr>
            <a:xfrm>
              <a:off x="-10464802" y="1371022"/>
              <a:ext cx="10305134" cy="1200329"/>
            </a:xfrm>
            <a:prstGeom prst="rect">
              <a:avLst/>
            </a:prstGeom>
            <a:noFill/>
          </p:spPr>
          <p:txBody>
            <a:bodyPr wrap="square">
              <a:spAutoFit/>
            </a:bodyPr>
            <a:lstStyle/>
            <a:p>
              <a:pPr marL="0" marR="0" algn="ctr">
                <a:spcBef>
                  <a:spcPts val="0"/>
                </a:spcBef>
                <a:spcAft>
                  <a:spcPts val="0"/>
                </a:spcAft>
              </a:pPr>
              <a:r>
                <a:rPr lang="en-US" sz="3600" b="1" kern="100" dirty="0">
                  <a:solidFill>
                    <a:schemeClr val="bg1"/>
                  </a:solidFill>
                  <a:effectLst/>
                  <a:latin typeface="Times New Roman" panose="02020603050405020304" pitchFamily="18" charset="0"/>
                  <a:ea typeface="宋体" panose="02010600030101010101" pitchFamily="2" charset="-122"/>
                </a:rPr>
                <a:t>Economic Development and Infrastructure Projects (2010s)</a:t>
              </a:r>
              <a:endParaRPr lang="en-US" sz="3600" kern="100" dirty="0">
                <a:solidFill>
                  <a:schemeClr val="bg1"/>
                </a:solidFill>
                <a:effectLst/>
                <a:latin typeface="Calibri" panose="020F0502020204030204" pitchFamily="34" charset="0"/>
                <a:ea typeface="宋体" panose="02010600030101010101" pitchFamily="2" charset="-122"/>
              </a:endParaRPr>
            </a:p>
          </p:txBody>
        </p:sp>
        <p:sp>
          <p:nvSpPr>
            <p:cNvPr id="31" name="TextBox 30">
              <a:extLst>
                <a:ext uri="{FF2B5EF4-FFF2-40B4-BE49-F238E27FC236}">
                  <a16:creationId xmlns="" xmlns:a16="http://schemas.microsoft.com/office/drawing/2014/main" id="{5708EE64-2401-B7CB-30FE-B78EF635FD81}"/>
                </a:ext>
              </a:extLst>
            </p:cNvPr>
            <p:cNvSpPr txBox="1"/>
            <p:nvPr/>
          </p:nvSpPr>
          <p:spPr>
            <a:xfrm>
              <a:off x="-10450290" y="2669526"/>
              <a:ext cx="10290622" cy="3330592"/>
            </a:xfrm>
            <a:prstGeom prst="rect">
              <a:avLst/>
            </a:prstGeom>
            <a:noFill/>
          </p:spPr>
          <p:txBody>
            <a:bodyPr wrap="square">
              <a:spAutoFit/>
            </a:bodyPr>
            <a:lstStyle/>
            <a:p>
              <a:pPr marL="342900" lvl="0" indent="-342900">
                <a:lnSpc>
                  <a:spcPct val="107000"/>
                </a:lnSpc>
                <a:spcAft>
                  <a:spcPts val="800"/>
                </a:spcAft>
                <a:buFont typeface="Times New Roman" panose="02020603050405020304" pitchFamily="18" charset="0"/>
                <a:buAutoNum type="arabicPeriod"/>
              </a:pPr>
              <a:r>
                <a:rPr lang="en-US" sz="3200" kern="100" dirty="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The government launched various economic development projects and initiatives to improve infrastructure, connectivity, and living standards.</a:t>
              </a:r>
              <a:endParaRPr lang="en-US" sz="3200" kern="100" dirty="0">
                <a:solidFill>
                  <a:schemeClr val="bg1"/>
                </a:solidFill>
                <a:effectLst/>
                <a:latin typeface="Calibri" panose="020F0502020204030204" pitchFamily="34" charset="0"/>
                <a:cs typeface="Vrinda" panose="020B0502040204020203" pitchFamily="34" charset="0"/>
              </a:endParaRPr>
            </a:p>
            <a:p>
              <a:pPr marL="342900" lvl="0" indent="-342900">
                <a:lnSpc>
                  <a:spcPct val="107000"/>
                </a:lnSpc>
                <a:spcAft>
                  <a:spcPts val="800"/>
                </a:spcAft>
                <a:buFont typeface="Times New Roman" panose="02020603050405020304" pitchFamily="18" charset="0"/>
                <a:buAutoNum type="arabicPeriod"/>
              </a:pPr>
              <a:r>
                <a:rPr lang="en-US" sz="3200" kern="100" dirty="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Mega-projects such as the Padma Bridge, metro rail systems, and Special Economic Zones aimed to stimulate economic growth and enhance trade and commerce.</a:t>
              </a:r>
              <a:endParaRPr lang="en-US" sz="3200" kern="100" dirty="0">
                <a:solidFill>
                  <a:schemeClr val="bg1"/>
                </a:solidFill>
                <a:effectLst/>
                <a:latin typeface="Calibri" panose="020F0502020204030204" pitchFamily="34" charset="0"/>
                <a:cs typeface="Vrinda" panose="020B0502040204020203" pitchFamily="34" charset="0"/>
              </a:endParaRPr>
            </a:p>
          </p:txBody>
        </p:sp>
        <p:sp>
          <p:nvSpPr>
            <p:cNvPr id="32" name="TextBox 31">
              <a:extLst>
                <a:ext uri="{FF2B5EF4-FFF2-40B4-BE49-F238E27FC236}">
                  <a16:creationId xmlns="" xmlns:a16="http://schemas.microsoft.com/office/drawing/2014/main" id="{CDA296B9-D856-C28B-A381-3CE758BA07C9}"/>
                </a:ext>
              </a:extLst>
            </p:cNvPr>
            <p:cNvSpPr txBox="1"/>
            <p:nvPr/>
          </p:nvSpPr>
          <p:spPr>
            <a:xfrm>
              <a:off x="101597" y="4821373"/>
              <a:ext cx="769258"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II</a:t>
              </a:r>
            </a:p>
          </p:txBody>
        </p:sp>
      </p:grpSp>
      <p:grpSp>
        <p:nvGrpSpPr>
          <p:cNvPr id="65" name="Group 64">
            <a:extLst>
              <a:ext uri="{FF2B5EF4-FFF2-40B4-BE49-F238E27FC236}">
                <a16:creationId xmlns="" xmlns:a16="http://schemas.microsoft.com/office/drawing/2014/main" id="{6524893C-105C-BFA0-ECF3-95354B50998B}"/>
              </a:ext>
            </a:extLst>
          </p:cNvPr>
          <p:cNvGrpSpPr/>
          <p:nvPr/>
        </p:nvGrpSpPr>
        <p:grpSpPr>
          <a:xfrm>
            <a:off x="-11335656" y="0"/>
            <a:ext cx="12293598" cy="6858000"/>
            <a:chOff x="-11335656" y="0"/>
            <a:chExt cx="12293598" cy="6858000"/>
          </a:xfrm>
        </p:grpSpPr>
        <p:grpSp>
          <p:nvGrpSpPr>
            <p:cNvPr id="39" name="Group 38">
              <a:extLst>
                <a:ext uri="{FF2B5EF4-FFF2-40B4-BE49-F238E27FC236}">
                  <a16:creationId xmlns="" xmlns:a16="http://schemas.microsoft.com/office/drawing/2014/main" id="{623D7912-1654-D19E-2589-1621CB78C3A3}"/>
                </a:ext>
              </a:extLst>
            </p:cNvPr>
            <p:cNvGrpSpPr/>
            <p:nvPr/>
          </p:nvGrpSpPr>
          <p:grpSpPr>
            <a:xfrm>
              <a:off x="-11335656" y="0"/>
              <a:ext cx="12293598" cy="6858000"/>
              <a:chOff x="0" y="0"/>
              <a:chExt cx="12293598" cy="6858000"/>
            </a:xfrm>
          </p:grpSpPr>
          <p:sp>
            <p:nvSpPr>
              <p:cNvPr id="12" name="Rectangle 11">
                <a:extLst>
                  <a:ext uri="{FF2B5EF4-FFF2-40B4-BE49-F238E27FC236}">
                    <a16:creationId xmlns="" xmlns:a16="http://schemas.microsoft.com/office/drawing/2014/main" id="{FFE5E829-E900-26C8-E678-00E888F0FF43}"/>
                  </a:ext>
                </a:extLst>
              </p:cNvPr>
              <p:cNvSpPr/>
              <p:nvPr/>
            </p:nvSpPr>
            <p:spPr>
              <a:xfrm>
                <a:off x="0" y="0"/>
                <a:ext cx="11335657" cy="6858000"/>
              </a:xfrm>
              <a:prstGeom prst="rect">
                <a:avLst/>
              </a:prstGeom>
              <a:solidFill>
                <a:schemeClr val="accent6">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Top Corners Rounded 12">
                <a:extLst>
                  <a:ext uri="{FF2B5EF4-FFF2-40B4-BE49-F238E27FC236}">
                    <a16:creationId xmlns="" xmlns:a16="http://schemas.microsoft.com/office/drawing/2014/main" id="{E9AAC913-7A60-4BC3-B074-486218CB06D5}"/>
                  </a:ext>
                </a:extLst>
              </p:cNvPr>
              <p:cNvSpPr/>
              <p:nvPr/>
            </p:nvSpPr>
            <p:spPr>
              <a:xfrm rot="5400000">
                <a:off x="11277599" y="3889678"/>
                <a:ext cx="885372" cy="769257"/>
              </a:xfrm>
              <a:prstGeom prst="round2SameRect">
                <a:avLst/>
              </a:prstGeom>
              <a:solidFill>
                <a:schemeClr val="accent6">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EF274C34-E3B4-AF27-AC5B-14F4D88A03A4}"/>
                  </a:ext>
                </a:extLst>
              </p:cNvPr>
              <p:cNvSpPr txBox="1"/>
              <p:nvPr/>
            </p:nvSpPr>
            <p:spPr>
              <a:xfrm>
                <a:off x="914405" y="1309468"/>
                <a:ext cx="9768111" cy="1569660"/>
              </a:xfrm>
              <a:prstGeom prst="rect">
                <a:avLst/>
              </a:prstGeom>
              <a:noFill/>
            </p:spPr>
            <p:txBody>
              <a:bodyPr wrap="square">
                <a:spAutoFit/>
              </a:bodyPr>
              <a:lstStyle/>
              <a:p>
                <a:pPr marL="0" marR="0" algn="ctr">
                  <a:spcBef>
                    <a:spcPts val="0"/>
                  </a:spcBef>
                  <a:spcAft>
                    <a:spcPts val="0"/>
                  </a:spcAft>
                </a:pPr>
                <a:r>
                  <a:rPr lang="en-US" sz="4800" b="1" kern="100" dirty="0">
                    <a:effectLst/>
                    <a:latin typeface="Times New Roman" panose="02020603050405020304" pitchFamily="18" charset="0"/>
                    <a:ea typeface="宋体" panose="02010600030101010101" pitchFamily="2" charset="-122"/>
                  </a:rPr>
                  <a:t>Political Turmoil and Controversies (2013-2018)</a:t>
                </a:r>
                <a:endParaRPr lang="en-US" sz="4800" kern="100" dirty="0">
                  <a:effectLst/>
                  <a:latin typeface="Calibri" panose="020F0502020204030204" pitchFamily="34" charset="0"/>
                  <a:ea typeface="宋体" panose="02010600030101010101" pitchFamily="2" charset="-122"/>
                </a:endParaRPr>
              </a:p>
            </p:txBody>
          </p:sp>
          <p:sp>
            <p:nvSpPr>
              <p:cNvPr id="37" name="TextBox 36">
                <a:extLst>
                  <a:ext uri="{FF2B5EF4-FFF2-40B4-BE49-F238E27FC236}">
                    <a16:creationId xmlns="" xmlns:a16="http://schemas.microsoft.com/office/drawing/2014/main" id="{597D892A-2BA9-4345-756D-C00DF46BDED7}"/>
                  </a:ext>
                </a:extLst>
              </p:cNvPr>
              <p:cNvSpPr txBox="1"/>
              <p:nvPr/>
            </p:nvSpPr>
            <p:spPr>
              <a:xfrm>
                <a:off x="967461" y="2876832"/>
                <a:ext cx="9811661" cy="1452642"/>
              </a:xfrm>
              <a:prstGeom prst="rect">
                <a:avLst/>
              </a:prstGeom>
              <a:noFill/>
            </p:spPr>
            <p:txBody>
              <a:bodyPr wrap="square">
                <a:spAutoFit/>
              </a:bodyPr>
              <a:lstStyle/>
              <a:p>
                <a:pPr marL="342900" lvl="0" indent="-342900">
                  <a:lnSpc>
                    <a:spcPct val="107000"/>
                  </a:lnSpc>
                  <a:spcAft>
                    <a:spcPts val="800"/>
                  </a:spcAft>
                  <a:buFont typeface="Times New Roman" panose="02020603050405020304" pitchFamily="18" charset="0"/>
                  <a:buAutoNum type="arabicPeriod"/>
                </a:pPr>
                <a:r>
                  <a:rPr lang="en-US" sz="2800" kern="100" dirty="0">
                    <a:effectLst/>
                    <a:latin typeface="Times New Roman" panose="02020603050405020304" pitchFamily="18" charset="0"/>
                    <a:ea typeface="Calibri" panose="020F0502020204030204" pitchFamily="34" charset="0"/>
                    <a:cs typeface="Vrinda" panose="020B0502040204020203" pitchFamily="34" charset="0"/>
                  </a:rPr>
                  <a:t>The 2014 general elections were marked by controversy as the BNP and its allies boycotted the polls, raising concerns about the legitimacy of the electoral process.</a:t>
                </a:r>
                <a:endParaRPr lang="en-US" sz="2800" kern="100" dirty="0">
                  <a:effectLst/>
                  <a:latin typeface="Calibri" panose="020F0502020204030204" pitchFamily="34" charset="0"/>
                  <a:cs typeface="Vrinda" panose="020B0502040204020203" pitchFamily="34" charset="0"/>
                </a:endParaRPr>
              </a:p>
            </p:txBody>
          </p:sp>
          <p:sp>
            <p:nvSpPr>
              <p:cNvPr id="38" name="TextBox 37">
                <a:extLst>
                  <a:ext uri="{FF2B5EF4-FFF2-40B4-BE49-F238E27FC236}">
                    <a16:creationId xmlns="" xmlns:a16="http://schemas.microsoft.com/office/drawing/2014/main" id="{5E6A97DF-9D07-2B56-0D30-6E9B617257AC}"/>
                  </a:ext>
                </a:extLst>
              </p:cNvPr>
              <p:cNvSpPr txBox="1"/>
              <p:nvPr/>
            </p:nvSpPr>
            <p:spPr>
              <a:xfrm>
                <a:off x="11222261" y="3771900"/>
                <a:ext cx="1071337"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III</a:t>
                </a:r>
              </a:p>
            </p:txBody>
          </p:sp>
        </p:grpSp>
        <p:sp>
          <p:nvSpPr>
            <p:cNvPr id="62" name="TextBox 61">
              <a:extLst>
                <a:ext uri="{FF2B5EF4-FFF2-40B4-BE49-F238E27FC236}">
                  <a16:creationId xmlns="" xmlns:a16="http://schemas.microsoft.com/office/drawing/2014/main" id="{973FAAAA-65A8-F03D-F779-AC44A5E48ACA}"/>
                </a:ext>
              </a:extLst>
            </p:cNvPr>
            <p:cNvSpPr txBox="1"/>
            <p:nvPr/>
          </p:nvSpPr>
          <p:spPr>
            <a:xfrm>
              <a:off x="-10521056" y="4382981"/>
              <a:ext cx="6009605" cy="2374689"/>
            </a:xfrm>
            <a:prstGeom prst="rect">
              <a:avLst/>
            </a:prstGeom>
            <a:noFill/>
          </p:spPr>
          <p:txBody>
            <a:bodyPr wrap="square">
              <a:spAutoFit/>
            </a:bodyPr>
            <a:lstStyle/>
            <a:p>
              <a:pPr marL="342900" lvl="0" indent="-342900">
                <a:lnSpc>
                  <a:spcPct val="107000"/>
                </a:lnSpc>
                <a:spcAft>
                  <a:spcPts val="800"/>
                </a:spcAft>
                <a:buFont typeface="Times New Roman" panose="02020603050405020304" pitchFamily="18" charset="0"/>
                <a:buAutoNum type="arabicPeriod"/>
              </a:pPr>
              <a:r>
                <a:rPr lang="en-US" sz="2800" kern="100" dirty="0">
                  <a:effectLst/>
                  <a:latin typeface="Times New Roman" panose="02020603050405020304" pitchFamily="18" charset="0"/>
                  <a:ea typeface="Calibri" panose="020F0502020204030204" pitchFamily="34" charset="0"/>
                  <a:cs typeface="Vrinda" panose="020B0502040204020203" pitchFamily="34" charset="0"/>
                </a:rPr>
                <a:t>The government faced criticism over issues such as press freedom, restrictions on freedom of expression, and allegations of extrajudicial actions by law enforcement agencies.</a:t>
              </a:r>
              <a:endParaRPr lang="en-US" sz="2800" kern="100" dirty="0">
                <a:effectLst/>
                <a:latin typeface="Calibri" panose="020F0502020204030204" pitchFamily="34" charset="0"/>
                <a:cs typeface="Vrinda" panose="020B0502040204020203" pitchFamily="34" charset="0"/>
              </a:endParaRPr>
            </a:p>
          </p:txBody>
        </p:sp>
        <p:pic>
          <p:nvPicPr>
            <p:cNvPr id="64" name="Picture 63" descr="A person speaking to a crowd of people&#10;&#10;Description automatically generated">
              <a:extLst>
                <a:ext uri="{FF2B5EF4-FFF2-40B4-BE49-F238E27FC236}">
                  <a16:creationId xmlns="" xmlns:a16="http://schemas.microsoft.com/office/drawing/2014/main" id="{2A72AC60-CDE5-9E26-E97D-A7DCEE7A5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6513" y="4159388"/>
              <a:ext cx="3810000" cy="2543175"/>
            </a:xfrm>
            <a:prstGeom prst="rect">
              <a:avLst/>
            </a:prstGeom>
          </p:spPr>
        </p:pic>
      </p:grpSp>
      <p:grpSp>
        <p:nvGrpSpPr>
          <p:cNvPr id="60" name="Group 59">
            <a:extLst>
              <a:ext uri="{FF2B5EF4-FFF2-40B4-BE49-F238E27FC236}">
                <a16:creationId xmlns="" xmlns:a16="http://schemas.microsoft.com/office/drawing/2014/main" id="{EC48EE14-76C1-0349-E854-9A28B7D4F5BF}"/>
              </a:ext>
            </a:extLst>
          </p:cNvPr>
          <p:cNvGrpSpPr/>
          <p:nvPr/>
        </p:nvGrpSpPr>
        <p:grpSpPr>
          <a:xfrm>
            <a:off x="-11335658" y="0"/>
            <a:ext cx="12318092" cy="6858000"/>
            <a:chOff x="-11335658" y="0"/>
            <a:chExt cx="12318092" cy="6858000"/>
          </a:xfrm>
        </p:grpSpPr>
        <p:sp>
          <p:nvSpPr>
            <p:cNvPr id="16" name="Rectangle 15">
              <a:extLst>
                <a:ext uri="{FF2B5EF4-FFF2-40B4-BE49-F238E27FC236}">
                  <a16:creationId xmlns="" xmlns:a16="http://schemas.microsoft.com/office/drawing/2014/main" id="{102DE905-4961-FD2B-33E9-485F2DE4BA75}"/>
                </a:ext>
              </a:extLst>
            </p:cNvPr>
            <p:cNvSpPr/>
            <p:nvPr/>
          </p:nvSpPr>
          <p:spPr>
            <a:xfrm>
              <a:off x="-11335656" y="0"/>
              <a:ext cx="11335657" cy="6858000"/>
            </a:xfrm>
            <a:prstGeom prst="rect">
              <a:avLst/>
            </a:prstGeom>
            <a:solidFill>
              <a:schemeClr val="accent1">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person and child standing in front of a slum&#10;&#10;Description automatically generated">
              <a:extLst>
                <a:ext uri="{FF2B5EF4-FFF2-40B4-BE49-F238E27FC236}">
                  <a16:creationId xmlns="" xmlns:a16="http://schemas.microsoft.com/office/drawing/2014/main" id="{ABEF25C2-82D2-5578-D4AE-009802EF964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61000"/>
                      </a14:imgEffect>
                    </a14:imgLayer>
                  </a14:imgProps>
                </a:ext>
                <a:ext uri="{28A0092B-C50C-407E-A947-70E740481C1C}">
                  <a14:useLocalDpi xmlns:a14="http://schemas.microsoft.com/office/drawing/2010/main" val="0"/>
                </a:ext>
              </a:extLst>
            </a:blip>
            <a:stretch>
              <a:fillRect/>
            </a:stretch>
          </p:blipFill>
          <p:spPr>
            <a:xfrm>
              <a:off x="-11335658" y="12728"/>
              <a:ext cx="11335658" cy="6845272"/>
            </a:xfrm>
            <a:prstGeom prst="rect">
              <a:avLst/>
            </a:prstGeom>
          </p:spPr>
        </p:pic>
        <p:sp>
          <p:nvSpPr>
            <p:cNvPr id="17" name="Rectangle: Top Corners Rounded 16">
              <a:extLst>
                <a:ext uri="{FF2B5EF4-FFF2-40B4-BE49-F238E27FC236}">
                  <a16:creationId xmlns="" xmlns:a16="http://schemas.microsoft.com/office/drawing/2014/main" id="{A392B10A-C8FF-AC26-13A4-26ED43DCE6AD}"/>
                </a:ext>
              </a:extLst>
            </p:cNvPr>
            <p:cNvSpPr/>
            <p:nvPr/>
          </p:nvSpPr>
          <p:spPr>
            <a:xfrm rot="5400000">
              <a:off x="-58057" y="2821816"/>
              <a:ext cx="885372" cy="769257"/>
            </a:xfrm>
            <a:prstGeom prst="round2SameRect">
              <a:avLst/>
            </a:prstGeom>
            <a:solidFill>
              <a:schemeClr val="accent1">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A139F112-4110-4D2E-D946-9BF654E34540}"/>
                </a:ext>
              </a:extLst>
            </p:cNvPr>
            <p:cNvSpPr txBox="1"/>
            <p:nvPr/>
          </p:nvSpPr>
          <p:spPr>
            <a:xfrm>
              <a:off x="-10297429" y="1432578"/>
              <a:ext cx="10115545" cy="1446550"/>
            </a:xfrm>
            <a:prstGeom prst="rect">
              <a:avLst/>
            </a:prstGeom>
            <a:noFill/>
          </p:spPr>
          <p:txBody>
            <a:bodyPr wrap="square">
              <a:spAutoFit/>
            </a:bodyPr>
            <a:lstStyle/>
            <a:p>
              <a:pPr marL="0" marR="0" algn="ctr">
                <a:spcBef>
                  <a:spcPts val="0"/>
                </a:spcBef>
                <a:spcAft>
                  <a:spcPts val="0"/>
                </a:spcAft>
              </a:pPr>
              <a:r>
                <a:rPr lang="en-US" sz="4400" b="1" kern="100" dirty="0">
                  <a:solidFill>
                    <a:schemeClr val="bg1"/>
                  </a:solidFill>
                  <a:effectLst/>
                  <a:latin typeface="Times New Roman" panose="02020603050405020304" pitchFamily="18" charset="0"/>
                  <a:ea typeface="宋体" panose="02010600030101010101" pitchFamily="2" charset="-122"/>
                </a:rPr>
                <a:t>Rohingya Crisis and Regional Dynamics (2017-2023)</a:t>
              </a:r>
              <a:endParaRPr lang="en-US" sz="4400" kern="100" dirty="0">
                <a:solidFill>
                  <a:schemeClr val="bg1"/>
                </a:solidFill>
                <a:effectLst/>
                <a:latin typeface="Calibri" panose="020F0502020204030204" pitchFamily="34" charset="0"/>
                <a:ea typeface="宋体" panose="02010600030101010101" pitchFamily="2" charset="-122"/>
              </a:endParaRPr>
            </a:p>
          </p:txBody>
        </p:sp>
        <p:sp>
          <p:nvSpPr>
            <p:cNvPr id="43" name="TextBox 42">
              <a:extLst>
                <a:ext uri="{FF2B5EF4-FFF2-40B4-BE49-F238E27FC236}">
                  <a16:creationId xmlns="" xmlns:a16="http://schemas.microsoft.com/office/drawing/2014/main" id="{13BB86D0-3C66-8B77-E42F-26ED2B4AB9E7}"/>
                </a:ext>
              </a:extLst>
            </p:cNvPr>
            <p:cNvSpPr txBox="1"/>
            <p:nvPr/>
          </p:nvSpPr>
          <p:spPr>
            <a:xfrm>
              <a:off x="-10297429" y="3148488"/>
              <a:ext cx="10115545" cy="2938305"/>
            </a:xfrm>
            <a:prstGeom prst="rect">
              <a:avLst/>
            </a:prstGeom>
            <a:noFill/>
          </p:spPr>
          <p:txBody>
            <a:bodyPr wrap="square">
              <a:spAutoFit/>
            </a:bodyPr>
            <a:lstStyle/>
            <a:p>
              <a:pPr marL="342900" lvl="0" indent="-342900">
                <a:lnSpc>
                  <a:spcPct val="107000"/>
                </a:lnSpc>
                <a:spcAft>
                  <a:spcPts val="800"/>
                </a:spcAft>
                <a:buFont typeface="Times New Roman" panose="02020603050405020304" pitchFamily="18" charset="0"/>
                <a:buAutoNum type="arabicPeriod"/>
              </a:pPr>
              <a:r>
                <a:rPr lang="en-US" sz="2800" kern="100" dirty="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The Rohingya refugee crisis, which began in 2017 due to the persecution of Rohingya Muslims in Myanmar, had significant implications for Bangladesh's political and social fabric.</a:t>
              </a:r>
              <a:endParaRPr lang="en-US" sz="2800" kern="100" dirty="0">
                <a:solidFill>
                  <a:schemeClr val="bg1"/>
                </a:solidFill>
                <a:effectLst/>
                <a:latin typeface="Calibri" panose="020F0502020204030204" pitchFamily="34" charset="0"/>
                <a:cs typeface="Vrinda" panose="020B0502040204020203" pitchFamily="34" charset="0"/>
              </a:endParaRPr>
            </a:p>
            <a:p>
              <a:pPr marL="342900" lvl="0" indent="-342900">
                <a:lnSpc>
                  <a:spcPct val="107000"/>
                </a:lnSpc>
                <a:spcAft>
                  <a:spcPts val="800"/>
                </a:spcAft>
                <a:buFont typeface="Times New Roman" panose="02020603050405020304" pitchFamily="18" charset="0"/>
                <a:buAutoNum type="arabicPeriod"/>
              </a:pPr>
              <a:r>
                <a:rPr lang="en-US" sz="2800" kern="100" dirty="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Bangladesh provided shelter to a large number of Rohingya refugees, leading to discussions about the country's humanitarian efforts, international relations, and regional diplomacy.</a:t>
              </a:r>
              <a:endParaRPr lang="en-US" sz="2800" kern="100" dirty="0">
                <a:solidFill>
                  <a:schemeClr val="bg1"/>
                </a:solidFill>
                <a:effectLst/>
                <a:latin typeface="Calibri" panose="020F0502020204030204" pitchFamily="34" charset="0"/>
                <a:cs typeface="Vrinda" panose="020B0502040204020203" pitchFamily="34" charset="0"/>
              </a:endParaRPr>
            </a:p>
          </p:txBody>
        </p:sp>
        <p:sp>
          <p:nvSpPr>
            <p:cNvPr id="45" name="TextBox 44">
              <a:extLst>
                <a:ext uri="{FF2B5EF4-FFF2-40B4-BE49-F238E27FC236}">
                  <a16:creationId xmlns="" xmlns:a16="http://schemas.microsoft.com/office/drawing/2014/main" id="{9740D805-5333-A0CE-5412-189C738F950D}"/>
                </a:ext>
              </a:extLst>
            </p:cNvPr>
            <p:cNvSpPr txBox="1"/>
            <p:nvPr/>
          </p:nvSpPr>
          <p:spPr>
            <a:xfrm>
              <a:off x="-88902" y="2691288"/>
              <a:ext cx="1071336"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IV</a:t>
              </a:r>
            </a:p>
          </p:txBody>
        </p:sp>
      </p:grpSp>
      <p:grpSp>
        <p:nvGrpSpPr>
          <p:cNvPr id="55" name="Group 54">
            <a:extLst>
              <a:ext uri="{FF2B5EF4-FFF2-40B4-BE49-F238E27FC236}">
                <a16:creationId xmlns="" xmlns:a16="http://schemas.microsoft.com/office/drawing/2014/main" id="{C02D0BE4-DD78-1084-361C-51EA8826DB7D}"/>
              </a:ext>
            </a:extLst>
          </p:cNvPr>
          <p:cNvGrpSpPr/>
          <p:nvPr/>
        </p:nvGrpSpPr>
        <p:grpSpPr>
          <a:xfrm>
            <a:off x="-11344726" y="0"/>
            <a:ext cx="12219214" cy="6858000"/>
            <a:chOff x="-11344726" y="0"/>
            <a:chExt cx="12219214" cy="6858000"/>
          </a:xfrm>
        </p:grpSpPr>
        <p:grpSp>
          <p:nvGrpSpPr>
            <p:cNvPr id="52" name="Group 51">
              <a:extLst>
                <a:ext uri="{FF2B5EF4-FFF2-40B4-BE49-F238E27FC236}">
                  <a16:creationId xmlns="" xmlns:a16="http://schemas.microsoft.com/office/drawing/2014/main" id="{29C5C0D5-188C-1AA0-7A46-F95FB55DD4A0}"/>
                </a:ext>
              </a:extLst>
            </p:cNvPr>
            <p:cNvGrpSpPr/>
            <p:nvPr/>
          </p:nvGrpSpPr>
          <p:grpSpPr>
            <a:xfrm>
              <a:off x="-11344726" y="0"/>
              <a:ext cx="12219214" cy="6858000"/>
              <a:chOff x="0" y="0"/>
              <a:chExt cx="12219214" cy="6858000"/>
            </a:xfrm>
          </p:grpSpPr>
          <p:sp>
            <p:nvSpPr>
              <p:cNvPr id="20" name="Rectangle 19">
                <a:extLst>
                  <a:ext uri="{FF2B5EF4-FFF2-40B4-BE49-F238E27FC236}">
                    <a16:creationId xmlns="" xmlns:a16="http://schemas.microsoft.com/office/drawing/2014/main" id="{69BE12AE-873B-D812-DC3C-DEC1BF4D647E}"/>
                  </a:ext>
                </a:extLst>
              </p:cNvPr>
              <p:cNvSpPr/>
              <p:nvPr/>
            </p:nvSpPr>
            <p:spPr>
              <a:xfrm>
                <a:off x="0" y="0"/>
                <a:ext cx="11335657" cy="6858000"/>
              </a:xfrm>
              <a:prstGeom prst="rect">
                <a:avLst/>
              </a:prstGeom>
              <a:solidFill>
                <a:schemeClr val="accent4">
                  <a:lumMod val="40000"/>
                  <a:lumOff val="6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 xmlns:a16="http://schemas.microsoft.com/office/drawing/2014/main" id="{DE54AB67-97A3-57C0-6BFA-1389AC45C778}"/>
                  </a:ext>
                </a:extLst>
              </p:cNvPr>
              <p:cNvSpPr/>
              <p:nvPr/>
            </p:nvSpPr>
            <p:spPr>
              <a:xfrm rot="5400000">
                <a:off x="11277599" y="1858434"/>
                <a:ext cx="885372" cy="769257"/>
              </a:xfrm>
              <a:prstGeom prst="round2SameRect">
                <a:avLst/>
              </a:prstGeom>
              <a:solidFill>
                <a:schemeClr val="accent4">
                  <a:lumMod val="40000"/>
                  <a:lumOff val="6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F19D9646-A8CB-62F4-F28B-8017713591EF}"/>
                  </a:ext>
                </a:extLst>
              </p:cNvPr>
              <p:cNvSpPr txBox="1"/>
              <p:nvPr/>
            </p:nvSpPr>
            <p:spPr>
              <a:xfrm>
                <a:off x="11449956" y="1771650"/>
                <a:ext cx="769258"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b="1" dirty="0">
                    <a:latin typeface="Times New Roman" panose="02020603050405020304" pitchFamily="18" charset="0"/>
                    <a:cs typeface="Times New Roman" panose="02020603050405020304" pitchFamily="18" charset="0"/>
                  </a:rPr>
                  <a:t>V</a:t>
                </a:r>
              </a:p>
            </p:txBody>
          </p:sp>
          <p:sp>
            <p:nvSpPr>
              <p:cNvPr id="49" name="TextBox 48">
                <a:extLst>
                  <a:ext uri="{FF2B5EF4-FFF2-40B4-BE49-F238E27FC236}">
                    <a16:creationId xmlns="" xmlns:a16="http://schemas.microsoft.com/office/drawing/2014/main" id="{18058252-7132-EB53-A6C9-59F55EA81461}"/>
                  </a:ext>
                </a:extLst>
              </p:cNvPr>
              <p:cNvSpPr txBox="1"/>
              <p:nvPr/>
            </p:nvSpPr>
            <p:spPr>
              <a:xfrm>
                <a:off x="1125651" y="1605428"/>
                <a:ext cx="9891712" cy="1200329"/>
              </a:xfrm>
              <a:prstGeom prst="rect">
                <a:avLst/>
              </a:prstGeom>
              <a:noFill/>
            </p:spPr>
            <p:txBody>
              <a:bodyPr wrap="square">
                <a:spAutoFit/>
              </a:bodyPr>
              <a:lstStyle/>
              <a:p>
                <a:pPr marL="0" marR="0" algn="ctr">
                  <a:spcBef>
                    <a:spcPts val="0"/>
                  </a:spcBef>
                  <a:spcAft>
                    <a:spcPts val="0"/>
                  </a:spcAft>
                </a:pPr>
                <a:r>
                  <a:rPr lang="en-US" sz="3600" b="1" kern="100" dirty="0" smtClean="0">
                    <a:effectLst/>
                    <a:latin typeface="Times New Roman" panose="02020603050405020304" pitchFamily="18" charset="0"/>
                    <a:ea typeface="宋体" panose="02010600030101010101" pitchFamily="2" charset="-122"/>
                  </a:rPr>
                  <a:t>Women's Empowerment and Social Initiatives (2010s-2023)</a:t>
                </a:r>
                <a:endParaRPr lang="en-US" sz="3600" kern="100" dirty="0">
                  <a:effectLst/>
                  <a:latin typeface="Calibri" panose="020F0502020204030204" pitchFamily="34" charset="0"/>
                  <a:ea typeface="宋体" panose="02010600030101010101" pitchFamily="2" charset="-122"/>
                </a:endParaRPr>
              </a:p>
            </p:txBody>
          </p:sp>
          <p:sp>
            <p:nvSpPr>
              <p:cNvPr id="51" name="TextBox 50">
                <a:extLst>
                  <a:ext uri="{FF2B5EF4-FFF2-40B4-BE49-F238E27FC236}">
                    <a16:creationId xmlns="" xmlns:a16="http://schemas.microsoft.com/office/drawing/2014/main" id="{1B565E5A-F4A8-A8CC-655E-CA13FF67F91F}"/>
                  </a:ext>
                </a:extLst>
              </p:cNvPr>
              <p:cNvSpPr txBox="1"/>
              <p:nvPr/>
            </p:nvSpPr>
            <p:spPr>
              <a:xfrm>
                <a:off x="1125651" y="3280102"/>
                <a:ext cx="5471438" cy="2701060"/>
              </a:xfrm>
              <a:prstGeom prst="rect">
                <a:avLst/>
              </a:prstGeom>
              <a:noFill/>
            </p:spPr>
            <p:txBody>
              <a:bodyPr wrap="square">
                <a:spAutoFit/>
              </a:bodyPr>
              <a:lstStyle/>
              <a:p>
                <a:pPr lvl="0" algn="ctr">
                  <a:lnSpc>
                    <a:spcPct val="107000"/>
                  </a:lnSpc>
                  <a:spcAft>
                    <a:spcPts val="800"/>
                  </a:spcAft>
                </a:pPr>
                <a:r>
                  <a:rPr lang="en-US" sz="3200" kern="100" dirty="0" smtClean="0">
                    <a:effectLst/>
                    <a:latin typeface="Times New Roman" panose="02020603050405020304" pitchFamily="18" charset="0"/>
                    <a:ea typeface="Calibri" panose="020F0502020204030204" pitchFamily="34" charset="0"/>
                    <a:cs typeface="Vrinda" panose="020B0502040204020203" pitchFamily="34" charset="0"/>
                  </a:rPr>
                  <a:t>Bangladesh </a:t>
                </a:r>
                <a:r>
                  <a:rPr lang="en-US" sz="3200" kern="100" dirty="0">
                    <a:effectLst/>
                    <a:latin typeface="Times New Roman" panose="02020603050405020304" pitchFamily="18" charset="0"/>
                    <a:ea typeface="Calibri" panose="020F0502020204030204" pitchFamily="34" charset="0"/>
                    <a:cs typeface="Vrinda" panose="020B0502040204020203" pitchFamily="34" charset="0"/>
                  </a:rPr>
                  <a:t>made strides in women's empowerment, with increased representation of women in politics, education, and the workforce.</a:t>
                </a:r>
                <a:endParaRPr lang="en-US" sz="3200" kern="100" dirty="0">
                  <a:effectLst/>
                  <a:latin typeface="Calibri" panose="020F0502020204030204" pitchFamily="34" charset="0"/>
                  <a:cs typeface="Vrinda" panose="020B0502040204020203" pitchFamily="34" charset="0"/>
                </a:endParaRPr>
              </a:p>
            </p:txBody>
          </p:sp>
        </p:grpSp>
        <p:pic>
          <p:nvPicPr>
            <p:cNvPr id="54" name="Picture 53" descr="A collage of several images of people working in a vegetable market&#10;&#10;Description automatically generated">
              <a:extLst>
                <a:ext uri="{FF2B5EF4-FFF2-40B4-BE49-F238E27FC236}">
                  <a16:creationId xmlns="" xmlns:a16="http://schemas.microsoft.com/office/drawing/2014/main" id="{FE73EE4C-CC80-A886-ABCB-A6B817F0B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706" y="3299152"/>
              <a:ext cx="4268101" cy="3090650"/>
            </a:xfrm>
            <a:prstGeom prst="rect">
              <a:avLst/>
            </a:prstGeom>
          </p:spPr>
        </p:pic>
      </p:grpSp>
    </p:spTree>
    <p:extLst>
      <p:ext uri="{BB962C8B-B14F-4D97-AF65-F5344CB8AC3E}">
        <p14:creationId xmlns:p14="http://schemas.microsoft.com/office/powerpoint/2010/main" val="353672672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0 L 0.92982 0 " pathEditMode="relative" rAng="0" ptsTypes="AA">
                                      <p:cBhvr>
                                        <p:cTn id="6" dur="2000" fill="hold"/>
                                        <p:tgtEl>
                                          <p:spTgt spid="71"/>
                                        </p:tgtEl>
                                        <p:attrNameLst>
                                          <p:attrName>ppt_x</p:attrName>
                                          <p:attrName>ppt_y</p:attrName>
                                        </p:attrNameLst>
                                      </p:cBhvr>
                                      <p:rCtr x="46484"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91667E-6 -4.44444E-6 L 0.92943 -0.00231 " pathEditMode="relative" rAng="0" ptsTypes="AA">
                                      <p:cBhvr>
                                        <p:cTn id="10" dur="2000" fill="hold"/>
                                        <p:tgtEl>
                                          <p:spTgt spid="68"/>
                                        </p:tgtEl>
                                        <p:attrNameLst>
                                          <p:attrName>ppt_x</p:attrName>
                                          <p:attrName>ppt_y</p:attrName>
                                        </p:attrNameLst>
                                      </p:cBhvr>
                                      <p:rCtr x="46471" y="-116"/>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1.04167E-6 0 L 0.92565 0 " pathEditMode="relative" rAng="0" ptsTypes="AA">
                                      <p:cBhvr>
                                        <p:cTn id="14" dur="2000" fill="hold"/>
                                        <p:tgtEl>
                                          <p:spTgt spid="65"/>
                                        </p:tgtEl>
                                        <p:attrNameLst>
                                          <p:attrName>ppt_x</p:attrName>
                                          <p:attrName>ppt_y</p:attrName>
                                        </p:attrNameLst>
                                      </p:cBhvr>
                                      <p:rCtr x="4627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6.25E-7 0 L 0.92461 0 " pathEditMode="relative" rAng="0" ptsTypes="AA">
                                      <p:cBhvr>
                                        <p:cTn id="18" dur="2000" fill="hold"/>
                                        <p:tgtEl>
                                          <p:spTgt spid="60"/>
                                        </p:tgtEl>
                                        <p:attrNameLst>
                                          <p:attrName>ppt_x</p:attrName>
                                          <p:attrName>ppt_y</p:attrName>
                                        </p:attrNameLst>
                                      </p:cBhvr>
                                      <p:rCtr x="46224"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3.125E-6 0 L 0.9293 0 " pathEditMode="relative" rAng="0" ptsTypes="AA">
                                      <p:cBhvr>
                                        <p:cTn id="22" dur="2000" fill="hold"/>
                                        <p:tgtEl>
                                          <p:spTgt spid="55"/>
                                        </p:tgtEl>
                                        <p:attrNameLst>
                                          <p:attrName>ppt_x</p:attrName>
                                          <p:attrName>ppt_y</p:attrName>
                                        </p:attrNameLst>
                                      </p:cBhvr>
                                      <p:rCtr x="46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62" name="Picture 61" descr="A hand holding a ladder up to the sky&#10;&#10;Description automatically generated">
            <a:extLst>
              <a:ext uri="{FF2B5EF4-FFF2-40B4-BE49-F238E27FC236}">
                <a16:creationId xmlns="" xmlns:a16="http://schemas.microsoft.com/office/drawing/2014/main" id="{AD9CC168-CA25-C2C8-EC1D-307C47804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Group 18">
            <a:extLst>
              <a:ext uri="{FF2B5EF4-FFF2-40B4-BE49-F238E27FC236}">
                <a16:creationId xmlns="" xmlns:a16="http://schemas.microsoft.com/office/drawing/2014/main" id="{499FA1C5-12C6-0FA5-FC5C-56B2E1B652DC}"/>
              </a:ext>
            </a:extLst>
          </p:cNvPr>
          <p:cNvGrpSpPr>
            <a:grpSpLocks noGrp="1" noUngrp="1" noRot="1" noMove="1" noResize="1"/>
          </p:cNvGrpSpPr>
          <p:nvPr/>
        </p:nvGrpSpPr>
        <p:grpSpPr>
          <a:xfrm>
            <a:off x="4524375" y="2057400"/>
            <a:ext cx="3143250" cy="2857500"/>
            <a:chOff x="4524375" y="2057400"/>
            <a:chExt cx="3143250" cy="2857500"/>
          </a:xfrm>
        </p:grpSpPr>
        <p:sp>
          <p:nvSpPr>
            <p:cNvPr id="2" name="Oval 1">
              <a:extLst>
                <a:ext uri="{FF2B5EF4-FFF2-40B4-BE49-F238E27FC236}">
                  <a16:creationId xmlns="" xmlns:a16="http://schemas.microsoft.com/office/drawing/2014/main" id="{24252812-F4B0-CEC5-9389-4ADD3F1DD4A3}"/>
                </a:ext>
              </a:extLst>
            </p:cNvPr>
            <p:cNvSpPr>
              <a:spLocks noGrp="1" noRot="1" noMove="1" noResize="1" noEditPoints="1" noAdjustHandles="1" noChangeArrowheads="1" noChangeShapeType="1"/>
            </p:cNvSpPr>
            <p:nvPr/>
          </p:nvSpPr>
          <p:spPr>
            <a:xfrm>
              <a:off x="4524375" y="2057400"/>
              <a:ext cx="3143250" cy="28575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 xmlns:a16="http://schemas.microsoft.com/office/drawing/2014/main" id="{F2110D57-4A82-49E6-6003-CB1A7B91031D}"/>
                </a:ext>
              </a:extLst>
            </p:cNvPr>
            <p:cNvSpPr txBox="1">
              <a:spLocks noGrp="1" noRot="1" noMove="1" noResize="1" noEditPoints="1" noAdjustHandles="1" noChangeArrowheads="1" noChangeShapeType="1"/>
            </p:cNvSpPr>
            <p:nvPr/>
          </p:nvSpPr>
          <p:spPr>
            <a:xfrm>
              <a:off x="4838700" y="2399089"/>
              <a:ext cx="2514600" cy="2174121"/>
            </a:xfrm>
            <a:prstGeom prst="rect">
              <a:avLst/>
            </a:prstGeom>
            <a:noFill/>
          </p:spPr>
          <p:txBody>
            <a:bodyPr wrap="square">
              <a:spAutoFit/>
            </a:bodyPr>
            <a:lstStyle/>
            <a:p>
              <a:pPr algn="ctr">
                <a:lnSpc>
                  <a:spcPct val="107000"/>
                </a:lnSpc>
                <a:spcAft>
                  <a:spcPts val="800"/>
                </a:spcAft>
              </a:pPr>
              <a:r>
                <a:rPr lang="en-US" sz="3200" b="1" kern="100" dirty="0">
                  <a:effectLst/>
                  <a:latin typeface="Times New Roman" panose="02020603050405020304" pitchFamily="18" charset="0"/>
                  <a:ea typeface="Calibri" panose="020F0502020204030204" pitchFamily="34" charset="0"/>
                  <a:cs typeface="Vrinda" panose="020B0502040204020203" pitchFamily="34" charset="0"/>
                </a:rPr>
                <a:t>Challenges in the Political Culture</a:t>
              </a:r>
              <a:endParaRPr lang="en-US" sz="3200" kern="100" dirty="0">
                <a:effectLst/>
                <a:latin typeface="Calibri" panose="020F0502020204030204" pitchFamily="34" charset="0"/>
                <a:cs typeface="Vrinda" panose="020B0502040204020203" pitchFamily="34" charset="0"/>
              </a:endParaRPr>
            </a:p>
          </p:txBody>
        </p:sp>
      </p:grpSp>
      <p:grpSp>
        <p:nvGrpSpPr>
          <p:cNvPr id="56" name="Group 55">
            <a:extLst>
              <a:ext uri="{FF2B5EF4-FFF2-40B4-BE49-F238E27FC236}">
                <a16:creationId xmlns="" xmlns:a16="http://schemas.microsoft.com/office/drawing/2014/main" id="{12B63CBF-8746-B492-1FA7-DEEEBE493942}"/>
              </a:ext>
            </a:extLst>
          </p:cNvPr>
          <p:cNvGrpSpPr/>
          <p:nvPr/>
        </p:nvGrpSpPr>
        <p:grpSpPr>
          <a:xfrm>
            <a:off x="380998" y="400050"/>
            <a:ext cx="4143376" cy="1485900"/>
            <a:chOff x="380998" y="400050"/>
            <a:chExt cx="4143376" cy="1485900"/>
          </a:xfrm>
        </p:grpSpPr>
        <p:sp>
          <p:nvSpPr>
            <p:cNvPr id="5" name="Rectangle: Rounded Corners 4">
              <a:extLst>
                <a:ext uri="{FF2B5EF4-FFF2-40B4-BE49-F238E27FC236}">
                  <a16:creationId xmlns="" xmlns:a16="http://schemas.microsoft.com/office/drawing/2014/main" id="{19E86A11-3656-937F-721A-953C0318638D}"/>
                </a:ext>
              </a:extLst>
            </p:cNvPr>
            <p:cNvSpPr/>
            <p:nvPr/>
          </p:nvSpPr>
          <p:spPr>
            <a:xfrm>
              <a:off x="380999" y="400050"/>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 xmlns:a16="http://schemas.microsoft.com/office/drawing/2014/main" id="{6612C461-B808-F2AC-7C1D-B46A306E405A}"/>
                </a:ext>
              </a:extLst>
            </p:cNvPr>
            <p:cNvSpPr txBox="1"/>
            <p:nvPr/>
          </p:nvSpPr>
          <p:spPr>
            <a:xfrm>
              <a:off x="380999" y="465177"/>
              <a:ext cx="4143375" cy="461665"/>
            </a:xfrm>
            <a:prstGeom prst="rect">
              <a:avLst/>
            </a:prstGeom>
            <a:noFill/>
          </p:spPr>
          <p:txBody>
            <a:bodyPr wrap="square">
              <a:spAutoFit/>
            </a:bodyPr>
            <a:lstStyle/>
            <a:p>
              <a:pPr marL="0" marR="0" algn="ctr">
                <a:spcBef>
                  <a:spcPts val="0"/>
                </a:spcBef>
                <a:spcAft>
                  <a:spcPts val="0"/>
                </a:spcAft>
              </a:pPr>
              <a:r>
                <a:rPr lang="en-US" sz="2400" b="1" kern="100" dirty="0">
                  <a:effectLst/>
                  <a:latin typeface="Calibri" panose="020F0502020204030204" pitchFamily="34" charset="0"/>
                  <a:ea typeface="宋体" panose="02010600030101010101" pitchFamily="2" charset="-122"/>
                </a:rPr>
                <a:t>Political Polarization</a:t>
              </a:r>
              <a:endParaRPr lang="en-US" sz="2400" kern="100" dirty="0">
                <a:effectLst/>
                <a:latin typeface="Calibri" panose="020F0502020204030204" pitchFamily="34" charset="0"/>
                <a:ea typeface="宋体" panose="02010600030101010101" pitchFamily="2" charset="-122"/>
              </a:endParaRPr>
            </a:p>
          </p:txBody>
        </p:sp>
        <p:sp>
          <p:nvSpPr>
            <p:cNvPr id="16" name="TextBox 15">
              <a:extLst>
                <a:ext uri="{FF2B5EF4-FFF2-40B4-BE49-F238E27FC236}">
                  <a16:creationId xmlns="" xmlns:a16="http://schemas.microsoft.com/office/drawing/2014/main" id="{4F5F8E33-9750-0C85-00ED-F4AA63F668C4}"/>
                </a:ext>
              </a:extLst>
            </p:cNvPr>
            <p:cNvSpPr txBox="1"/>
            <p:nvPr/>
          </p:nvSpPr>
          <p:spPr>
            <a:xfrm>
              <a:off x="380998" y="1038433"/>
              <a:ext cx="4143375" cy="707886"/>
            </a:xfrm>
            <a:prstGeom prst="rect">
              <a:avLst/>
            </a:prstGeom>
            <a:noFill/>
          </p:spPr>
          <p:txBody>
            <a:bodyPr wrap="square">
              <a:spAutoFit/>
            </a:bodyPr>
            <a:lstStyle/>
            <a:p>
              <a:pPr marL="0" marR="0" algn="ctr">
                <a:spcBef>
                  <a:spcPts val="0"/>
                </a:spcBef>
                <a:spcAft>
                  <a:spcPts val="0"/>
                </a:spcAft>
              </a:pPr>
              <a:r>
                <a:rPr lang="en-US" sz="2000" kern="100" dirty="0">
                  <a:effectLst/>
                  <a:latin typeface="Calibri" panose="020F0502020204030204" pitchFamily="34" charset="0"/>
                  <a:ea typeface="宋体" panose="02010600030101010101" pitchFamily="2" charset="-122"/>
                </a:rPr>
                <a:t>Deep divide between major parties leads to gridlock and violence.</a:t>
              </a:r>
            </a:p>
          </p:txBody>
        </p:sp>
      </p:grpSp>
      <p:grpSp>
        <p:nvGrpSpPr>
          <p:cNvPr id="57" name="Group 56">
            <a:extLst>
              <a:ext uri="{FF2B5EF4-FFF2-40B4-BE49-F238E27FC236}">
                <a16:creationId xmlns="" xmlns:a16="http://schemas.microsoft.com/office/drawing/2014/main" id="{EBC63989-BFC6-46A6-428D-BA0766CE1366}"/>
              </a:ext>
            </a:extLst>
          </p:cNvPr>
          <p:cNvGrpSpPr/>
          <p:nvPr/>
        </p:nvGrpSpPr>
        <p:grpSpPr>
          <a:xfrm>
            <a:off x="-457201" y="2562225"/>
            <a:ext cx="4667251" cy="1485900"/>
            <a:chOff x="-457201" y="2562225"/>
            <a:chExt cx="4667251" cy="1485900"/>
          </a:xfrm>
        </p:grpSpPr>
        <p:sp>
          <p:nvSpPr>
            <p:cNvPr id="6" name="Rectangle: Rounded Corners 5">
              <a:extLst>
                <a:ext uri="{FF2B5EF4-FFF2-40B4-BE49-F238E27FC236}">
                  <a16:creationId xmlns="" xmlns:a16="http://schemas.microsoft.com/office/drawing/2014/main" id="{E9D79D17-FC46-7AC7-A405-B71674C85F19}"/>
                </a:ext>
              </a:extLst>
            </p:cNvPr>
            <p:cNvSpPr/>
            <p:nvPr/>
          </p:nvSpPr>
          <p:spPr>
            <a:xfrm>
              <a:off x="66675" y="2562225"/>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TextBox 17">
              <a:extLst>
                <a:ext uri="{FF2B5EF4-FFF2-40B4-BE49-F238E27FC236}">
                  <a16:creationId xmlns="" xmlns:a16="http://schemas.microsoft.com/office/drawing/2014/main" id="{810EA88F-B28F-486A-973F-6D5A8C4E35D0}"/>
                </a:ext>
              </a:extLst>
            </p:cNvPr>
            <p:cNvSpPr txBox="1"/>
            <p:nvPr/>
          </p:nvSpPr>
          <p:spPr>
            <a:xfrm>
              <a:off x="66674" y="2701856"/>
              <a:ext cx="4143375" cy="461665"/>
            </a:xfrm>
            <a:prstGeom prst="rect">
              <a:avLst/>
            </a:prstGeom>
            <a:noFill/>
          </p:spPr>
          <p:txBody>
            <a:bodyPr wrap="square">
              <a:spAutoFit/>
            </a:bodyPr>
            <a:lstStyle/>
            <a:p>
              <a:pPr marL="0" marR="0" algn="ctr">
                <a:spcBef>
                  <a:spcPts val="0"/>
                </a:spcBef>
                <a:spcAft>
                  <a:spcPts val="0"/>
                </a:spcAft>
              </a:pPr>
              <a:r>
                <a:rPr 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Lack of Civic Education</a:t>
              </a: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TextBox 20">
              <a:extLst>
                <a:ext uri="{FF2B5EF4-FFF2-40B4-BE49-F238E27FC236}">
                  <a16:creationId xmlns="" xmlns:a16="http://schemas.microsoft.com/office/drawing/2014/main" id="{D0F5984E-F2B1-A7E5-B566-989D6873C786}"/>
                </a:ext>
              </a:extLst>
            </p:cNvPr>
            <p:cNvSpPr txBox="1"/>
            <p:nvPr/>
          </p:nvSpPr>
          <p:spPr>
            <a:xfrm>
              <a:off x="-457201" y="3159504"/>
              <a:ext cx="4572000" cy="769441"/>
            </a:xfrm>
            <a:prstGeom prst="rect">
              <a:avLst/>
            </a:prstGeom>
            <a:noFill/>
          </p:spPr>
          <p:txBody>
            <a:bodyPr wrap="square">
              <a:spAutoFit/>
            </a:bodyPr>
            <a:lstStyle/>
            <a:p>
              <a:pPr marL="685800" algn="ctr">
                <a:spcBef>
                  <a:spcPts val="500"/>
                </a:spcBef>
                <a:spcAft>
                  <a:spcPts val="500"/>
                </a:spcAft>
              </a:pPr>
              <a:r>
                <a:rPr lang="en-US" sz="2200" kern="0" dirty="0">
                  <a:effectLst/>
                  <a:latin typeface="Times New Roman" panose="02020603050405020304" pitchFamily="18" charset="0"/>
                </a:rPr>
                <a:t>Citizens lack understanding of democratic processes.</a:t>
              </a:r>
              <a:endParaRPr lang="en-US" sz="2200" dirty="0">
                <a:effectLst/>
                <a:latin typeface="Times New Roman" panose="02020603050405020304" pitchFamily="18" charset="0"/>
              </a:endParaRPr>
            </a:p>
          </p:txBody>
        </p:sp>
      </p:grpSp>
      <p:grpSp>
        <p:nvGrpSpPr>
          <p:cNvPr id="58" name="Group 57">
            <a:extLst>
              <a:ext uri="{FF2B5EF4-FFF2-40B4-BE49-F238E27FC236}">
                <a16:creationId xmlns="" xmlns:a16="http://schemas.microsoft.com/office/drawing/2014/main" id="{086FA578-3FA3-EB09-7B05-7E276D0FCEA5}"/>
              </a:ext>
            </a:extLst>
          </p:cNvPr>
          <p:cNvGrpSpPr/>
          <p:nvPr/>
        </p:nvGrpSpPr>
        <p:grpSpPr>
          <a:xfrm>
            <a:off x="-119062" y="4972051"/>
            <a:ext cx="4452936" cy="1485900"/>
            <a:chOff x="-119062" y="4972051"/>
            <a:chExt cx="4452936" cy="1485900"/>
          </a:xfrm>
        </p:grpSpPr>
        <p:sp>
          <p:nvSpPr>
            <p:cNvPr id="7" name="Rectangle: Rounded Corners 6">
              <a:extLst>
                <a:ext uri="{FF2B5EF4-FFF2-40B4-BE49-F238E27FC236}">
                  <a16:creationId xmlns="" xmlns:a16="http://schemas.microsoft.com/office/drawing/2014/main" id="{EEBB4BD1-F672-43E4-C0F7-B7AB3D445BE3}"/>
                </a:ext>
              </a:extLst>
            </p:cNvPr>
            <p:cNvSpPr/>
            <p:nvPr/>
          </p:nvSpPr>
          <p:spPr>
            <a:xfrm>
              <a:off x="190499" y="4972051"/>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TextBox 22">
              <a:extLst>
                <a:ext uri="{FF2B5EF4-FFF2-40B4-BE49-F238E27FC236}">
                  <a16:creationId xmlns="" xmlns:a16="http://schemas.microsoft.com/office/drawing/2014/main" id="{8395049E-BA00-930B-DEE5-98483FFBCCE5}"/>
                </a:ext>
              </a:extLst>
            </p:cNvPr>
            <p:cNvSpPr txBox="1"/>
            <p:nvPr/>
          </p:nvSpPr>
          <p:spPr>
            <a:xfrm>
              <a:off x="190499" y="5130731"/>
              <a:ext cx="4143375" cy="430887"/>
            </a:xfrm>
            <a:prstGeom prst="rect">
              <a:avLst/>
            </a:prstGeom>
            <a:noFill/>
          </p:spPr>
          <p:txBody>
            <a:bodyPr wrap="square">
              <a:spAutoFit/>
            </a:bodyPr>
            <a:lstStyle/>
            <a:p>
              <a:pPr marL="0" marR="0" algn="ctr">
                <a:spcBef>
                  <a:spcPts val="0"/>
                </a:spcBef>
                <a:spcAft>
                  <a:spcPts val="0"/>
                </a:spcAft>
              </a:pPr>
              <a:r>
                <a:rPr lang="en-US" sz="2200" b="1" kern="100" dirty="0">
                  <a:effectLst/>
                  <a:latin typeface="Times New Roman" panose="02020603050405020304" pitchFamily="18" charset="0"/>
                  <a:ea typeface="宋体" panose="02010600030101010101" pitchFamily="2" charset="-122"/>
                  <a:cs typeface="Times New Roman" panose="02020603050405020304" pitchFamily="18" charset="0"/>
                </a:rPr>
                <a:t>Lack of Political Accountability</a:t>
              </a:r>
              <a:endParaRPr lang="en-US" sz="2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Box 24">
              <a:extLst>
                <a:ext uri="{FF2B5EF4-FFF2-40B4-BE49-F238E27FC236}">
                  <a16:creationId xmlns="" xmlns:a16="http://schemas.microsoft.com/office/drawing/2014/main" id="{3968D967-75E1-8BE8-04A5-46A300791E27}"/>
                </a:ext>
              </a:extLst>
            </p:cNvPr>
            <p:cNvSpPr txBox="1"/>
            <p:nvPr/>
          </p:nvSpPr>
          <p:spPr>
            <a:xfrm>
              <a:off x="-119062" y="5594286"/>
              <a:ext cx="4143375" cy="830997"/>
            </a:xfrm>
            <a:prstGeom prst="rect">
              <a:avLst/>
            </a:prstGeom>
            <a:noFill/>
          </p:spPr>
          <p:txBody>
            <a:bodyPr wrap="square">
              <a:spAutoFit/>
            </a:bodyPr>
            <a:lstStyle/>
            <a:p>
              <a:pPr marL="685800" algn="ctr">
                <a:spcBef>
                  <a:spcPts val="500"/>
                </a:spcBef>
                <a:spcAft>
                  <a:spcPts val="500"/>
                </a:spcAft>
              </a:pPr>
              <a:r>
                <a:rPr lang="en-US" sz="2400" kern="0" dirty="0">
                  <a:effectLst/>
                  <a:latin typeface="Times New Roman" panose="02020603050405020304" pitchFamily="18" charset="0"/>
                </a:rPr>
                <a:t>Leaders often avoid accountability.</a:t>
              </a:r>
              <a:endParaRPr lang="en-US" sz="2400" dirty="0">
                <a:effectLst/>
                <a:latin typeface="Times New Roman" panose="02020603050405020304" pitchFamily="18" charset="0"/>
              </a:endParaRPr>
            </a:p>
          </p:txBody>
        </p:sp>
      </p:grpSp>
      <p:grpSp>
        <p:nvGrpSpPr>
          <p:cNvPr id="46" name="Group 45">
            <a:extLst>
              <a:ext uri="{FF2B5EF4-FFF2-40B4-BE49-F238E27FC236}">
                <a16:creationId xmlns="" xmlns:a16="http://schemas.microsoft.com/office/drawing/2014/main" id="{F2FFE04D-8006-2695-F4F3-E4E47DB86175}"/>
              </a:ext>
            </a:extLst>
          </p:cNvPr>
          <p:cNvGrpSpPr/>
          <p:nvPr/>
        </p:nvGrpSpPr>
        <p:grpSpPr>
          <a:xfrm>
            <a:off x="7353300" y="400050"/>
            <a:ext cx="4457700" cy="1485900"/>
            <a:chOff x="7353300" y="400050"/>
            <a:chExt cx="4457700" cy="1485900"/>
          </a:xfrm>
        </p:grpSpPr>
        <p:sp>
          <p:nvSpPr>
            <p:cNvPr id="8" name="Rectangle: Rounded Corners 7">
              <a:extLst>
                <a:ext uri="{FF2B5EF4-FFF2-40B4-BE49-F238E27FC236}">
                  <a16:creationId xmlns="" xmlns:a16="http://schemas.microsoft.com/office/drawing/2014/main" id="{A34FB2BA-FB25-ED10-915C-903A22425AF8}"/>
                </a:ext>
              </a:extLst>
            </p:cNvPr>
            <p:cNvSpPr/>
            <p:nvPr/>
          </p:nvSpPr>
          <p:spPr>
            <a:xfrm>
              <a:off x="7667625" y="400050"/>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7" name="TextBox 26">
              <a:extLst>
                <a:ext uri="{FF2B5EF4-FFF2-40B4-BE49-F238E27FC236}">
                  <a16:creationId xmlns="" xmlns:a16="http://schemas.microsoft.com/office/drawing/2014/main" id="{881B6303-5230-D28B-6680-032D0DB345B8}"/>
                </a:ext>
              </a:extLst>
            </p:cNvPr>
            <p:cNvSpPr txBox="1"/>
            <p:nvPr/>
          </p:nvSpPr>
          <p:spPr>
            <a:xfrm>
              <a:off x="7667625" y="511341"/>
              <a:ext cx="4143375" cy="461665"/>
            </a:xfrm>
            <a:prstGeom prst="rect">
              <a:avLst/>
            </a:prstGeom>
            <a:noFill/>
          </p:spPr>
          <p:txBody>
            <a:bodyPr wrap="square">
              <a:spAutoFit/>
            </a:bodyPr>
            <a:lstStyle/>
            <a:p>
              <a:pPr marL="0" marR="0" algn="ctr">
                <a:spcBef>
                  <a:spcPts val="0"/>
                </a:spcBef>
                <a:spcAft>
                  <a:spcPts val="0"/>
                </a:spcAft>
              </a:pPr>
              <a:r>
                <a:rPr 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Violation of Human Rights</a:t>
              </a: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Box 28">
              <a:extLst>
                <a:ext uri="{FF2B5EF4-FFF2-40B4-BE49-F238E27FC236}">
                  <a16:creationId xmlns="" xmlns:a16="http://schemas.microsoft.com/office/drawing/2014/main" id="{713536E1-9C31-6EBD-7539-FF68E645C38C}"/>
                </a:ext>
              </a:extLst>
            </p:cNvPr>
            <p:cNvSpPr txBox="1"/>
            <p:nvPr/>
          </p:nvSpPr>
          <p:spPr>
            <a:xfrm>
              <a:off x="7353300" y="971453"/>
              <a:ext cx="4143375" cy="830997"/>
            </a:xfrm>
            <a:prstGeom prst="rect">
              <a:avLst/>
            </a:prstGeom>
            <a:noFill/>
          </p:spPr>
          <p:txBody>
            <a:bodyPr wrap="square">
              <a:spAutoFit/>
            </a:bodyPr>
            <a:lstStyle/>
            <a:p>
              <a:pPr marL="685800" algn="ctr">
                <a:spcBef>
                  <a:spcPts val="500"/>
                </a:spcBef>
                <a:spcAft>
                  <a:spcPts val="500"/>
                </a:spcAft>
              </a:pPr>
              <a:r>
                <a:rPr lang="en-US" sz="2400" kern="0" dirty="0">
                  <a:effectLst/>
                  <a:latin typeface="Times New Roman" panose="02020603050405020304" pitchFamily="18" charset="0"/>
                  <a:cs typeface="Times New Roman" panose="02020603050405020304" pitchFamily="18" charset="0"/>
                </a:rPr>
                <a:t>Human rights abuses persist.</a:t>
              </a:r>
              <a:endParaRPr lang="en-US" sz="2400" dirty="0">
                <a:effectLst/>
                <a:latin typeface="Times New Roman" panose="02020603050405020304" pitchFamily="18" charset="0"/>
                <a:cs typeface="Times New Roman" panose="02020603050405020304" pitchFamily="18" charset="0"/>
              </a:endParaRPr>
            </a:p>
          </p:txBody>
        </p:sp>
      </p:grpSp>
      <p:grpSp>
        <p:nvGrpSpPr>
          <p:cNvPr id="59" name="Group 58">
            <a:extLst>
              <a:ext uri="{FF2B5EF4-FFF2-40B4-BE49-F238E27FC236}">
                <a16:creationId xmlns="" xmlns:a16="http://schemas.microsoft.com/office/drawing/2014/main" id="{0479E3D8-A28F-0162-3729-FEFAD46F97A5}"/>
              </a:ext>
            </a:extLst>
          </p:cNvPr>
          <p:cNvGrpSpPr/>
          <p:nvPr/>
        </p:nvGrpSpPr>
        <p:grpSpPr>
          <a:xfrm>
            <a:off x="7629525" y="2743199"/>
            <a:ext cx="4495800" cy="1485900"/>
            <a:chOff x="7629525" y="2743199"/>
            <a:chExt cx="4495800" cy="1485900"/>
          </a:xfrm>
        </p:grpSpPr>
        <p:sp>
          <p:nvSpPr>
            <p:cNvPr id="9" name="Rectangle: Rounded Corners 8">
              <a:extLst>
                <a:ext uri="{FF2B5EF4-FFF2-40B4-BE49-F238E27FC236}">
                  <a16:creationId xmlns="" xmlns:a16="http://schemas.microsoft.com/office/drawing/2014/main" id="{3C3889C6-7A88-71CB-8670-B74B17B62558}"/>
                </a:ext>
              </a:extLst>
            </p:cNvPr>
            <p:cNvSpPr/>
            <p:nvPr/>
          </p:nvSpPr>
          <p:spPr>
            <a:xfrm>
              <a:off x="7981950" y="2743199"/>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TextBox 30">
              <a:extLst>
                <a:ext uri="{FF2B5EF4-FFF2-40B4-BE49-F238E27FC236}">
                  <a16:creationId xmlns="" xmlns:a16="http://schemas.microsoft.com/office/drawing/2014/main" id="{60A0822A-0FEE-FC1E-03BA-DA6B8F6BABE9}"/>
                </a:ext>
              </a:extLst>
            </p:cNvPr>
            <p:cNvSpPr txBox="1"/>
            <p:nvPr/>
          </p:nvSpPr>
          <p:spPr>
            <a:xfrm>
              <a:off x="7981950" y="2858157"/>
              <a:ext cx="4143375" cy="523220"/>
            </a:xfrm>
            <a:prstGeom prst="rect">
              <a:avLst/>
            </a:prstGeom>
            <a:noFill/>
          </p:spPr>
          <p:txBody>
            <a:bodyPr wrap="square">
              <a:spAutoFit/>
            </a:bodyPr>
            <a:lstStyle/>
            <a:p>
              <a:pPr marL="0" marR="0" algn="ctr">
                <a:spcBef>
                  <a:spcPts val="0"/>
                </a:spcBef>
                <a:spcAft>
                  <a:spcPts val="0"/>
                </a:spcAft>
              </a:pPr>
              <a:r>
                <a:rPr lang="en-US" sz="2800" b="1" kern="100" dirty="0">
                  <a:effectLst/>
                  <a:latin typeface="Calibri" panose="020F0502020204030204" pitchFamily="34" charset="0"/>
                  <a:ea typeface="宋体" panose="02010600030101010101" pitchFamily="2" charset="-122"/>
                </a:rPr>
                <a:t>Corruption</a:t>
              </a:r>
              <a:endParaRPr lang="en-US" sz="2800" kern="100" dirty="0">
                <a:effectLst/>
                <a:latin typeface="Calibri" panose="020F0502020204030204" pitchFamily="34" charset="0"/>
                <a:ea typeface="宋体" panose="02010600030101010101" pitchFamily="2" charset="-122"/>
              </a:endParaRPr>
            </a:p>
          </p:txBody>
        </p:sp>
        <p:sp>
          <p:nvSpPr>
            <p:cNvPr id="33" name="TextBox 32">
              <a:extLst>
                <a:ext uri="{FF2B5EF4-FFF2-40B4-BE49-F238E27FC236}">
                  <a16:creationId xmlns="" xmlns:a16="http://schemas.microsoft.com/office/drawing/2014/main" id="{08B7F425-9261-B66D-0B9F-66AF9EA21D93}"/>
                </a:ext>
              </a:extLst>
            </p:cNvPr>
            <p:cNvSpPr txBox="1"/>
            <p:nvPr/>
          </p:nvSpPr>
          <p:spPr>
            <a:xfrm>
              <a:off x="7629525" y="3307737"/>
              <a:ext cx="4457700" cy="769441"/>
            </a:xfrm>
            <a:prstGeom prst="rect">
              <a:avLst/>
            </a:prstGeom>
            <a:noFill/>
          </p:spPr>
          <p:txBody>
            <a:bodyPr wrap="square">
              <a:spAutoFit/>
            </a:bodyPr>
            <a:lstStyle/>
            <a:p>
              <a:pPr marL="457200" algn="ctr">
                <a:spcBef>
                  <a:spcPts val="500"/>
                </a:spcBef>
                <a:spcAft>
                  <a:spcPts val="500"/>
                </a:spcAft>
              </a:pPr>
              <a:r>
                <a:rPr lang="en-US" sz="2200" kern="0" dirty="0">
                  <a:effectLst/>
                  <a:latin typeface="Times New Roman" panose="02020603050405020304" pitchFamily="18" charset="0"/>
                </a:rPr>
                <a:t>Widespread corruption hampers growth and erodes trust.</a:t>
              </a:r>
              <a:endParaRPr lang="en-US" sz="2200" dirty="0">
                <a:effectLst/>
                <a:latin typeface="Times New Roman" panose="02020603050405020304" pitchFamily="18" charset="0"/>
              </a:endParaRPr>
            </a:p>
          </p:txBody>
        </p:sp>
      </p:grpSp>
      <p:grpSp>
        <p:nvGrpSpPr>
          <p:cNvPr id="60" name="Group 59">
            <a:extLst>
              <a:ext uri="{FF2B5EF4-FFF2-40B4-BE49-F238E27FC236}">
                <a16:creationId xmlns="" xmlns:a16="http://schemas.microsoft.com/office/drawing/2014/main" id="{6BBBF709-9922-2265-32E8-731F264590AD}"/>
              </a:ext>
            </a:extLst>
          </p:cNvPr>
          <p:cNvGrpSpPr/>
          <p:nvPr/>
        </p:nvGrpSpPr>
        <p:grpSpPr>
          <a:xfrm>
            <a:off x="7629525" y="4972050"/>
            <a:ext cx="4371976" cy="1485900"/>
            <a:chOff x="7629525" y="4972050"/>
            <a:chExt cx="4371976" cy="1485900"/>
          </a:xfrm>
        </p:grpSpPr>
        <p:sp>
          <p:nvSpPr>
            <p:cNvPr id="10" name="Rectangle: Rounded Corners 9">
              <a:extLst>
                <a:ext uri="{FF2B5EF4-FFF2-40B4-BE49-F238E27FC236}">
                  <a16:creationId xmlns="" xmlns:a16="http://schemas.microsoft.com/office/drawing/2014/main" id="{6DEAA73B-9A62-8876-AE5D-C1C3ED08C3FF}"/>
                </a:ext>
              </a:extLst>
            </p:cNvPr>
            <p:cNvSpPr/>
            <p:nvPr/>
          </p:nvSpPr>
          <p:spPr>
            <a:xfrm>
              <a:off x="7858126" y="4972050"/>
              <a:ext cx="4143375" cy="1485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TextBox 34">
              <a:extLst>
                <a:ext uri="{FF2B5EF4-FFF2-40B4-BE49-F238E27FC236}">
                  <a16:creationId xmlns="" xmlns:a16="http://schemas.microsoft.com/office/drawing/2014/main" id="{B81AAC89-9F87-63EE-670A-D9E3F844522E}"/>
                </a:ext>
              </a:extLst>
            </p:cNvPr>
            <p:cNvSpPr txBox="1"/>
            <p:nvPr/>
          </p:nvSpPr>
          <p:spPr>
            <a:xfrm>
              <a:off x="7858126" y="5096878"/>
              <a:ext cx="4143375" cy="461665"/>
            </a:xfrm>
            <a:prstGeom prst="rect">
              <a:avLst/>
            </a:prstGeom>
            <a:noFill/>
          </p:spPr>
          <p:txBody>
            <a:bodyPr wrap="square">
              <a:spAutoFit/>
            </a:bodyPr>
            <a:lstStyle/>
            <a:p>
              <a:pPr marL="0" marR="0" algn="ctr">
                <a:spcBef>
                  <a:spcPts val="0"/>
                </a:spcBef>
                <a:spcAft>
                  <a:spcPts val="0"/>
                </a:spcAft>
              </a:pPr>
              <a:r>
                <a:rPr 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Youth Engagement</a:t>
              </a: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TextBox 36">
              <a:extLst>
                <a:ext uri="{FF2B5EF4-FFF2-40B4-BE49-F238E27FC236}">
                  <a16:creationId xmlns="" xmlns:a16="http://schemas.microsoft.com/office/drawing/2014/main" id="{7DF47A4D-16AC-EB64-9BB8-B0D16A8625EC}"/>
                </a:ext>
              </a:extLst>
            </p:cNvPr>
            <p:cNvSpPr txBox="1"/>
            <p:nvPr/>
          </p:nvSpPr>
          <p:spPr>
            <a:xfrm>
              <a:off x="7629525" y="5683371"/>
              <a:ext cx="4371976" cy="461665"/>
            </a:xfrm>
            <a:prstGeom prst="rect">
              <a:avLst/>
            </a:prstGeom>
            <a:noFill/>
          </p:spPr>
          <p:txBody>
            <a:bodyPr wrap="square">
              <a:spAutoFit/>
            </a:bodyPr>
            <a:lstStyle/>
            <a:p>
              <a:pPr marL="457200" algn="ctr">
                <a:spcBef>
                  <a:spcPts val="500"/>
                </a:spcBef>
                <a:spcAft>
                  <a:spcPts val="500"/>
                </a:spcAft>
              </a:pPr>
              <a:r>
                <a:rPr lang="en-US" sz="2400" kern="0" dirty="0">
                  <a:effectLst/>
                  <a:latin typeface="Times New Roman" panose="02020603050405020304" pitchFamily="18" charset="0"/>
                </a:rPr>
                <a:t>Youth feel excluded.</a:t>
              </a:r>
              <a:endParaRPr lang="en-US" sz="2400" dirty="0">
                <a:effectLst/>
                <a:latin typeface="Times New Roman" panose="02020603050405020304" pitchFamily="18" charset="0"/>
              </a:endParaRPr>
            </a:p>
          </p:txBody>
        </p:sp>
      </p:grpSp>
      <p:cxnSp>
        <p:nvCxnSpPr>
          <p:cNvPr id="39" name="Straight Arrow Connector 38">
            <a:extLst>
              <a:ext uri="{FF2B5EF4-FFF2-40B4-BE49-F238E27FC236}">
                <a16:creationId xmlns="" xmlns:a16="http://schemas.microsoft.com/office/drawing/2014/main" id="{7C92465E-39DC-D7EB-371E-0093254B947F}"/>
              </a:ext>
            </a:extLst>
          </p:cNvPr>
          <p:cNvCxnSpPr>
            <a:endCxn id="16" idx="3"/>
          </p:cNvCxnSpPr>
          <p:nvPr/>
        </p:nvCxnSpPr>
        <p:spPr>
          <a:xfrm flipH="1" flipV="1">
            <a:off x="4524373" y="1392376"/>
            <a:ext cx="657227" cy="10067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 xmlns:a16="http://schemas.microsoft.com/office/drawing/2014/main" id="{0979C3F1-4A3D-3DEC-4213-2C6DF9F5BEBF}"/>
              </a:ext>
            </a:extLst>
          </p:cNvPr>
          <p:cNvCxnSpPr>
            <a:stCxn id="2" idx="2"/>
          </p:cNvCxnSpPr>
          <p:nvPr/>
        </p:nvCxnSpPr>
        <p:spPr>
          <a:xfrm flipH="1" flipV="1">
            <a:off x="4210049" y="3486149"/>
            <a:ext cx="3143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0B3B8ED3-99C3-6437-8703-A75F5C42B9E6}"/>
              </a:ext>
            </a:extLst>
          </p:cNvPr>
          <p:cNvCxnSpPr>
            <a:cxnSpLocks/>
            <a:endCxn id="7" idx="3"/>
          </p:cNvCxnSpPr>
          <p:nvPr/>
        </p:nvCxnSpPr>
        <p:spPr>
          <a:xfrm flipH="1">
            <a:off x="4333874" y="4458912"/>
            <a:ext cx="703292" cy="1256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3B156CE3-E9D5-2C49-3148-9B1407E835F5}"/>
              </a:ext>
            </a:extLst>
          </p:cNvPr>
          <p:cNvCxnSpPr>
            <a:cxnSpLocks/>
          </p:cNvCxnSpPr>
          <p:nvPr/>
        </p:nvCxnSpPr>
        <p:spPr>
          <a:xfrm flipV="1">
            <a:off x="7207307" y="1386951"/>
            <a:ext cx="460318" cy="100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039BE3CF-B091-8FE0-85C7-DFDB26A9ACDE}"/>
              </a:ext>
            </a:extLst>
          </p:cNvPr>
          <p:cNvCxnSpPr>
            <a:stCxn id="2" idx="6"/>
          </p:cNvCxnSpPr>
          <p:nvPr/>
        </p:nvCxnSpPr>
        <p:spPr>
          <a:xfrm flipV="1">
            <a:off x="7667625" y="3486149"/>
            <a:ext cx="3143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ABF15F25-D173-BA22-2296-2610FFACE9C9}"/>
              </a:ext>
            </a:extLst>
          </p:cNvPr>
          <p:cNvCxnSpPr>
            <a:cxnSpLocks/>
            <a:stCxn id="2" idx="5"/>
          </p:cNvCxnSpPr>
          <p:nvPr/>
        </p:nvCxnSpPr>
        <p:spPr>
          <a:xfrm>
            <a:off x="7207307" y="4496429"/>
            <a:ext cx="650819" cy="121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6243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0-#ppt_w/2"/>
                                          </p:val>
                                        </p:tav>
                                        <p:tav tm="100000">
                                          <p:val>
                                            <p:strVal val="#ppt_x"/>
                                          </p:val>
                                        </p:tav>
                                      </p:tavLst>
                                    </p:anim>
                                    <p:anim calcmode="lin" valueType="num">
                                      <p:cBhvr additive="base">
                                        <p:cTn id="14"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0-#ppt_w/2"/>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1+#ppt_w/2"/>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1+#ppt_w/2"/>
                                          </p:val>
                                        </p:tav>
                                        <p:tav tm="100000">
                                          <p:val>
                                            <p:strVal val="#ppt_x"/>
                                          </p:val>
                                        </p:tav>
                                      </p:tavLst>
                                    </p:anim>
                                    <p:anim calcmode="lin" valueType="num">
                                      <p:cBhvr additive="base">
                                        <p:cTn id="3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AB8C311F-7253-4AED-9701-7FC0708C4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2384209-CB15-4CDF-9D31-C44FD9A3F2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2633B3B5-CC90-43F0-8714-D31D1F3F02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A8D57A06-A426-446D-B02C-A2DC6B62E4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 xmlns:a16="http://schemas.microsoft.com/office/drawing/2014/main" id="{4A895FE8-4B9E-C544-4F3D-705530B35460}"/>
              </a:ext>
            </a:extLst>
          </p:cNvPr>
          <p:cNvSpPr/>
          <p:nvPr/>
        </p:nvSpPr>
        <p:spPr>
          <a:xfrm>
            <a:off x="4167227" y="2145911"/>
            <a:ext cx="3857545" cy="2582734"/>
          </a:xfrm>
          <a:prstGeom prst="ellipse">
            <a:avLst/>
          </a:prstGeom>
          <a:solidFill>
            <a:schemeClr val="tx1">
              <a:lumMod val="95000"/>
              <a:lumOff val="5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86384">
              <a:lnSpc>
                <a:spcPct val="107000"/>
              </a:lnSpc>
              <a:spcAft>
                <a:spcPts val="688"/>
              </a:spcAft>
            </a:pPr>
            <a:r>
              <a:rPr lang="en-US" sz="4644" b="1" kern="100">
                <a:solidFill>
                  <a:schemeClr val="lt1"/>
                </a:solidFill>
                <a:latin typeface="Times New Roman" panose="02020603050405020304" pitchFamily="18" charset="0"/>
                <a:ea typeface="+mn-ea"/>
                <a:cs typeface="Vrinda" panose="020B0502040204020203" pitchFamily="34" charset="0"/>
              </a:rPr>
              <a:t>Potential Solutions</a:t>
            </a:r>
            <a:endParaRPr lang="en-US" sz="5400" kern="100">
              <a:effectLst/>
              <a:latin typeface="Calibri" panose="020F0502020204030204" pitchFamily="34" charset="0"/>
              <a:cs typeface="Vrinda" panose="020B0502040204020203" pitchFamily="34" charset="0"/>
            </a:endParaRPr>
          </a:p>
        </p:txBody>
      </p:sp>
      <p:pic>
        <p:nvPicPr>
          <p:cNvPr id="5" name="Picture 4" descr="A blue cloud with bubbles&#10;&#10;Description automatically generated">
            <a:extLst>
              <a:ext uri="{FF2B5EF4-FFF2-40B4-BE49-F238E27FC236}">
                <a16:creationId xmlns="" xmlns:a16="http://schemas.microsoft.com/office/drawing/2014/main" id="{3ECBB339-E628-5F0E-5BA5-FF66B1CE4D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95" b="98701" l="289" r="97688">
                        <a14:foregroundMark x1="5202" y1="46104" x2="5202" y2="46104"/>
                        <a14:foregroundMark x1="5202" y1="46104" x2="5202" y2="46104"/>
                        <a14:foregroundMark x1="6358" y1="40260" x2="6358" y2="40260"/>
                        <a14:foregroundMark x1="6358" y1="40260" x2="6358" y2="40260"/>
                        <a14:foregroundMark x1="2312" y1="55195" x2="2312" y2="55195"/>
                        <a14:foregroundMark x1="2312" y1="55195" x2="2312" y2="55195"/>
                        <a14:foregroundMark x1="17052" y1="32468" x2="17052" y2="32468"/>
                        <a14:foregroundMark x1="17052" y1="32468" x2="17052" y2="32468"/>
                        <a14:foregroundMark x1="34971" y1="5844" x2="34971" y2="5844"/>
                        <a14:foregroundMark x1="34971" y1="5844" x2="34971" y2="5844"/>
                        <a14:foregroundMark x1="68786" y1="7792" x2="68786" y2="7792"/>
                        <a14:foregroundMark x1="68786" y1="7792" x2="68786" y2="7792"/>
                        <a14:foregroundMark x1="62139" y1="13636" x2="62139" y2="13636"/>
                        <a14:foregroundMark x1="62139" y1="13636" x2="62139" y2="13636"/>
                        <a14:foregroundMark x1="10116" y1="37013" x2="10116" y2="37013"/>
                        <a14:foregroundMark x1="10116" y1="37013" x2="10116" y2="37013"/>
                        <a14:foregroundMark x1="92486" y1="53247" x2="92486" y2="53247"/>
                        <a14:foregroundMark x1="91908" y1="53247" x2="91908" y2="53247"/>
                        <a14:foregroundMark x1="97688" y1="51299" x2="97688" y2="51299"/>
                        <a14:foregroundMark x1="97688" y1="51299" x2="97688" y2="51299"/>
                        <a14:foregroundMark x1="26879" y1="88961" x2="26879" y2="88961"/>
                        <a14:foregroundMark x1="26879" y1="88961" x2="26879" y2="88961"/>
                        <a14:foregroundMark x1="22254" y1="94156" x2="22254" y2="94156"/>
                        <a14:foregroundMark x1="22254" y1="94156" x2="22254" y2="94156"/>
                        <a14:foregroundMark x1="20231" y1="96753" x2="20231" y2="96753"/>
                        <a14:foregroundMark x1="20231" y1="96753" x2="20231" y2="96753"/>
                        <a14:foregroundMark x1="19364" y1="98701" x2="19364" y2="98701"/>
                      </a14:backgroundRemoval>
                    </a14:imgEffect>
                  </a14:imgLayer>
                </a14:imgProps>
              </a:ext>
              <a:ext uri="{28A0092B-C50C-407E-A947-70E740481C1C}">
                <a14:useLocalDpi xmlns:a14="http://schemas.microsoft.com/office/drawing/2010/main" val="0"/>
              </a:ext>
            </a:extLst>
          </a:blip>
          <a:stretch>
            <a:fillRect/>
          </a:stretch>
        </p:blipFill>
        <p:spPr>
          <a:xfrm>
            <a:off x="7105916" y="457200"/>
            <a:ext cx="4254888" cy="2549622"/>
          </a:xfrm>
          <a:prstGeom prst="rect">
            <a:avLst/>
          </a:prstGeom>
        </p:spPr>
      </p:pic>
      <p:pic>
        <p:nvPicPr>
          <p:cNvPr id="6" name="Picture 5" descr="A blue cloud with bubbles&#10;&#10;Description automatically generated">
            <a:extLst>
              <a:ext uri="{FF2B5EF4-FFF2-40B4-BE49-F238E27FC236}">
                <a16:creationId xmlns="" xmlns:a16="http://schemas.microsoft.com/office/drawing/2014/main" id="{0F1086C3-78BD-A69F-FCA8-90C200C7F6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95" b="98701" l="289" r="97688">
                        <a14:foregroundMark x1="5202" y1="46104" x2="5202" y2="46104"/>
                        <a14:foregroundMark x1="5202" y1="46104" x2="5202" y2="46104"/>
                        <a14:foregroundMark x1="6358" y1="40260" x2="6358" y2="40260"/>
                        <a14:foregroundMark x1="6358" y1="40260" x2="6358" y2="40260"/>
                        <a14:foregroundMark x1="2312" y1="55195" x2="2312" y2="55195"/>
                        <a14:foregroundMark x1="2312" y1="55195" x2="2312" y2="55195"/>
                        <a14:foregroundMark x1="17052" y1="32468" x2="17052" y2="32468"/>
                        <a14:foregroundMark x1="17052" y1="32468" x2="17052" y2="32468"/>
                        <a14:foregroundMark x1="34971" y1="5844" x2="34971" y2="5844"/>
                        <a14:foregroundMark x1="34971" y1="5844" x2="34971" y2="5844"/>
                        <a14:foregroundMark x1="68786" y1="7792" x2="68786" y2="7792"/>
                        <a14:foregroundMark x1="68786" y1="7792" x2="68786" y2="7792"/>
                        <a14:foregroundMark x1="62139" y1="13636" x2="62139" y2="13636"/>
                        <a14:foregroundMark x1="62139" y1="13636" x2="62139" y2="13636"/>
                        <a14:foregroundMark x1="10116" y1="37013" x2="10116" y2="37013"/>
                        <a14:foregroundMark x1="10116" y1="37013" x2="10116" y2="37013"/>
                        <a14:foregroundMark x1="92486" y1="53247" x2="92486" y2="53247"/>
                        <a14:foregroundMark x1="91908" y1="53247" x2="91908" y2="53247"/>
                        <a14:foregroundMark x1="97688" y1="51299" x2="97688" y2="51299"/>
                        <a14:foregroundMark x1="97688" y1="51299" x2="97688" y2="51299"/>
                        <a14:foregroundMark x1="26879" y1="88961" x2="26879" y2="88961"/>
                        <a14:foregroundMark x1="26879" y1="88961" x2="26879" y2="88961"/>
                        <a14:foregroundMark x1="22254" y1="94156" x2="22254" y2="94156"/>
                        <a14:foregroundMark x1="22254" y1="94156" x2="22254" y2="94156"/>
                        <a14:foregroundMark x1="20231" y1="96753" x2="20231" y2="96753"/>
                        <a14:foregroundMark x1="20231" y1="96753" x2="20231" y2="96753"/>
                        <a14:foregroundMark x1="19364" y1="98701" x2="19364" y2="98701"/>
                      </a14:backgroundRemoval>
                    </a14:imgEffect>
                  </a14:imgLayer>
                </a14:imgProps>
              </a:ext>
              <a:ext uri="{28A0092B-C50C-407E-A947-70E740481C1C}">
                <a14:useLocalDpi xmlns:a14="http://schemas.microsoft.com/office/drawing/2010/main" val="0"/>
              </a:ext>
            </a:extLst>
          </a:blip>
          <a:stretch>
            <a:fillRect/>
          </a:stretch>
        </p:blipFill>
        <p:spPr>
          <a:xfrm>
            <a:off x="872585" y="457200"/>
            <a:ext cx="4254888" cy="2549622"/>
          </a:xfrm>
          <a:prstGeom prst="rect">
            <a:avLst/>
          </a:prstGeom>
        </p:spPr>
      </p:pic>
      <p:pic>
        <p:nvPicPr>
          <p:cNvPr id="8" name="Picture 7" descr="A blue cloud with bubbles&#10;&#10;Description automatically generated">
            <a:extLst>
              <a:ext uri="{FF2B5EF4-FFF2-40B4-BE49-F238E27FC236}">
                <a16:creationId xmlns="" xmlns:a16="http://schemas.microsoft.com/office/drawing/2014/main" id="{B2DE1482-2781-35BE-82A5-5BDA3B18F5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95" b="98701" l="289" r="97688">
                        <a14:foregroundMark x1="5202" y1="46104" x2="5202" y2="46104"/>
                        <a14:foregroundMark x1="5202" y1="46104" x2="5202" y2="46104"/>
                        <a14:foregroundMark x1="6358" y1="40260" x2="6358" y2="40260"/>
                        <a14:foregroundMark x1="6358" y1="40260" x2="6358" y2="40260"/>
                        <a14:foregroundMark x1="2312" y1="55195" x2="2312" y2="55195"/>
                        <a14:foregroundMark x1="2312" y1="55195" x2="2312" y2="55195"/>
                        <a14:foregroundMark x1="17052" y1="32468" x2="17052" y2="32468"/>
                        <a14:foregroundMark x1="17052" y1="32468" x2="17052" y2="32468"/>
                        <a14:foregroundMark x1="34971" y1="5844" x2="34971" y2="5844"/>
                        <a14:foregroundMark x1="34971" y1="5844" x2="34971" y2="5844"/>
                        <a14:foregroundMark x1="68786" y1="7792" x2="68786" y2="7792"/>
                        <a14:foregroundMark x1="68786" y1="7792" x2="68786" y2="7792"/>
                        <a14:foregroundMark x1="62139" y1="13636" x2="62139" y2="13636"/>
                        <a14:foregroundMark x1="62139" y1="13636" x2="62139" y2="13636"/>
                        <a14:foregroundMark x1="10116" y1="37013" x2="10116" y2="37013"/>
                        <a14:foregroundMark x1="10116" y1="37013" x2="10116" y2="37013"/>
                        <a14:foregroundMark x1="92486" y1="53247" x2="92486" y2="53247"/>
                        <a14:foregroundMark x1="91908" y1="53247" x2="91908" y2="53247"/>
                        <a14:foregroundMark x1="97688" y1="51299" x2="97688" y2="51299"/>
                        <a14:foregroundMark x1="97688" y1="51299" x2="97688" y2="51299"/>
                        <a14:foregroundMark x1="26879" y1="88961" x2="26879" y2="88961"/>
                        <a14:foregroundMark x1="26879" y1="88961" x2="26879" y2="88961"/>
                        <a14:foregroundMark x1="22254" y1="94156" x2="22254" y2="94156"/>
                        <a14:foregroundMark x1="22254" y1="94156" x2="22254" y2="94156"/>
                        <a14:foregroundMark x1="20231" y1="96753" x2="20231" y2="96753"/>
                        <a14:foregroundMark x1="20231" y1="96753" x2="20231" y2="96753"/>
                        <a14:foregroundMark x1="19364" y1="98701" x2="19364" y2="98701"/>
                      </a14:backgroundRemoval>
                    </a14:imgEffect>
                  </a14:imgLayer>
                </a14:imgProps>
              </a:ext>
              <a:ext uri="{28A0092B-C50C-407E-A947-70E740481C1C}">
                <a14:useLocalDpi xmlns:a14="http://schemas.microsoft.com/office/drawing/2010/main" val="0"/>
              </a:ext>
            </a:extLst>
          </a:blip>
          <a:stretch>
            <a:fillRect/>
          </a:stretch>
        </p:blipFill>
        <p:spPr>
          <a:xfrm>
            <a:off x="7064526" y="3851178"/>
            <a:ext cx="4254888" cy="2549622"/>
          </a:xfrm>
          <a:prstGeom prst="rect">
            <a:avLst/>
          </a:prstGeom>
        </p:spPr>
      </p:pic>
      <p:pic>
        <p:nvPicPr>
          <p:cNvPr id="9" name="Picture 8" descr="A blue cloud with bubbles&#10;&#10;Description automatically generated">
            <a:extLst>
              <a:ext uri="{FF2B5EF4-FFF2-40B4-BE49-F238E27FC236}">
                <a16:creationId xmlns="" xmlns:a16="http://schemas.microsoft.com/office/drawing/2014/main" id="{F6E00D96-D613-446F-4DF8-1463806B96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95" b="98701" l="289" r="97688">
                        <a14:foregroundMark x1="5202" y1="46104" x2="5202" y2="46104"/>
                        <a14:foregroundMark x1="5202" y1="46104" x2="5202" y2="46104"/>
                        <a14:foregroundMark x1="6358" y1="40260" x2="6358" y2="40260"/>
                        <a14:foregroundMark x1="6358" y1="40260" x2="6358" y2="40260"/>
                        <a14:foregroundMark x1="2312" y1="55195" x2="2312" y2="55195"/>
                        <a14:foregroundMark x1="2312" y1="55195" x2="2312" y2="55195"/>
                        <a14:foregroundMark x1="17052" y1="32468" x2="17052" y2="32468"/>
                        <a14:foregroundMark x1="17052" y1="32468" x2="17052" y2="32468"/>
                        <a14:foregroundMark x1="34971" y1="5844" x2="34971" y2="5844"/>
                        <a14:foregroundMark x1="34971" y1="5844" x2="34971" y2="5844"/>
                        <a14:foregroundMark x1="68786" y1="7792" x2="68786" y2="7792"/>
                        <a14:foregroundMark x1="68786" y1="7792" x2="68786" y2="7792"/>
                        <a14:foregroundMark x1="62139" y1="13636" x2="62139" y2="13636"/>
                        <a14:foregroundMark x1="62139" y1="13636" x2="62139" y2="13636"/>
                        <a14:foregroundMark x1="10116" y1="37013" x2="10116" y2="37013"/>
                        <a14:foregroundMark x1="10116" y1="37013" x2="10116" y2="37013"/>
                        <a14:foregroundMark x1="92486" y1="53247" x2="92486" y2="53247"/>
                        <a14:foregroundMark x1="91908" y1="53247" x2="91908" y2="53247"/>
                        <a14:foregroundMark x1="97688" y1="51299" x2="97688" y2="51299"/>
                        <a14:foregroundMark x1="97688" y1="51299" x2="97688" y2="51299"/>
                        <a14:foregroundMark x1="26879" y1="88961" x2="26879" y2="88961"/>
                        <a14:foregroundMark x1="26879" y1="88961" x2="26879" y2="88961"/>
                        <a14:foregroundMark x1="22254" y1="94156" x2="22254" y2="94156"/>
                        <a14:foregroundMark x1="22254" y1="94156" x2="22254" y2="94156"/>
                        <a14:foregroundMark x1="20231" y1="96753" x2="20231" y2="96753"/>
                        <a14:foregroundMark x1="20231" y1="96753" x2="20231" y2="96753"/>
                        <a14:foregroundMark x1="19364" y1="98701" x2="19364" y2="98701"/>
                      </a14:backgroundRemoval>
                    </a14:imgEffect>
                  </a14:imgLayer>
                </a14:imgProps>
              </a:ext>
              <a:ext uri="{28A0092B-C50C-407E-A947-70E740481C1C}">
                <a14:useLocalDpi xmlns:a14="http://schemas.microsoft.com/office/drawing/2010/main" val="0"/>
              </a:ext>
            </a:extLst>
          </a:blip>
          <a:stretch>
            <a:fillRect/>
          </a:stretch>
        </p:blipFill>
        <p:spPr>
          <a:xfrm>
            <a:off x="831195" y="3851178"/>
            <a:ext cx="4254888" cy="2549622"/>
          </a:xfrm>
          <a:prstGeom prst="rect">
            <a:avLst/>
          </a:prstGeom>
        </p:spPr>
      </p:pic>
      <p:sp>
        <p:nvSpPr>
          <p:cNvPr id="11" name="TextBox 10">
            <a:extLst>
              <a:ext uri="{FF2B5EF4-FFF2-40B4-BE49-F238E27FC236}">
                <a16:creationId xmlns="" xmlns:a16="http://schemas.microsoft.com/office/drawing/2014/main" id="{24E397F3-AB07-9D33-8E70-1D85C5543FE8}"/>
              </a:ext>
            </a:extLst>
          </p:cNvPr>
          <p:cNvSpPr txBox="1"/>
          <p:nvPr/>
        </p:nvSpPr>
        <p:spPr>
          <a:xfrm>
            <a:off x="1774886" y="858269"/>
            <a:ext cx="2797962" cy="409984"/>
          </a:xfrm>
          <a:prstGeom prst="rect">
            <a:avLst/>
          </a:prstGeom>
          <a:noFill/>
        </p:spPr>
        <p:txBody>
          <a:bodyPr wrap="square">
            <a:spAutoFit/>
          </a:bodyPr>
          <a:lstStyle/>
          <a:p>
            <a:pPr algn="ctr" defTabSz="786384">
              <a:spcBef>
                <a:spcPts val="430"/>
              </a:spcBef>
              <a:spcAft>
                <a:spcPts val="430"/>
              </a:spcAft>
            </a:pPr>
            <a:r>
              <a:rPr lang="en-US" sz="2064" b="1" kern="0">
                <a:solidFill>
                  <a:schemeClr val="bg1"/>
                </a:solidFill>
                <a:latin typeface="Times New Roman" panose="02020603050405020304" pitchFamily="18" charset="0"/>
                <a:ea typeface="+mn-ea"/>
                <a:cs typeface="+mn-cs"/>
              </a:rPr>
              <a:t>Promotion of Dialogue</a:t>
            </a:r>
            <a:endParaRPr lang="en-US" sz="2400">
              <a:solidFill>
                <a:schemeClr val="bg1"/>
              </a:solidFill>
              <a:effectLst/>
              <a:latin typeface="Times New Roman" panose="02020603050405020304" pitchFamily="18" charset="0"/>
            </a:endParaRPr>
          </a:p>
        </p:txBody>
      </p:sp>
      <p:sp>
        <p:nvSpPr>
          <p:cNvPr id="13" name="TextBox 12">
            <a:extLst>
              <a:ext uri="{FF2B5EF4-FFF2-40B4-BE49-F238E27FC236}">
                <a16:creationId xmlns="" xmlns:a16="http://schemas.microsoft.com/office/drawing/2014/main" id="{2B5AAAD1-0314-0386-EA01-ED5AA617125E}"/>
              </a:ext>
            </a:extLst>
          </p:cNvPr>
          <p:cNvSpPr txBox="1"/>
          <p:nvPr/>
        </p:nvSpPr>
        <p:spPr>
          <a:xfrm>
            <a:off x="1062979" y="1451154"/>
            <a:ext cx="3857545" cy="722204"/>
          </a:xfrm>
          <a:prstGeom prst="rect">
            <a:avLst/>
          </a:prstGeom>
          <a:noFill/>
        </p:spPr>
        <p:txBody>
          <a:bodyPr wrap="square">
            <a:spAutoFit/>
          </a:bodyPr>
          <a:lstStyle/>
          <a:p>
            <a:pPr algn="ctr" defTabSz="786384">
              <a:spcBef>
                <a:spcPts val="430"/>
              </a:spcBef>
              <a:spcAft>
                <a:spcPts val="430"/>
              </a:spcAft>
            </a:pPr>
            <a:r>
              <a:rPr lang="en-US" sz="2064" kern="0">
                <a:solidFill>
                  <a:schemeClr val="bg1"/>
                </a:solidFill>
                <a:latin typeface="Times New Roman" panose="02020603050405020304" pitchFamily="18" charset="0"/>
                <a:ea typeface="+mn-ea"/>
                <a:cs typeface="+mn-cs"/>
              </a:rPr>
              <a:t>Encourage open and inclusive talks between political parties</a:t>
            </a:r>
            <a:endParaRPr lang="en-US" sz="2400">
              <a:solidFill>
                <a:schemeClr val="bg1"/>
              </a:solidFill>
              <a:effectLst/>
              <a:latin typeface="Times New Roman" panose="02020603050405020304" pitchFamily="18" charset="0"/>
            </a:endParaRPr>
          </a:p>
        </p:txBody>
      </p:sp>
      <p:sp>
        <p:nvSpPr>
          <p:cNvPr id="15" name="TextBox 14">
            <a:extLst>
              <a:ext uri="{FF2B5EF4-FFF2-40B4-BE49-F238E27FC236}">
                <a16:creationId xmlns="" xmlns:a16="http://schemas.microsoft.com/office/drawing/2014/main" id="{F08D7A7E-3450-4BE1-6CE6-DB3CCA332BAE}"/>
              </a:ext>
            </a:extLst>
          </p:cNvPr>
          <p:cNvSpPr txBox="1"/>
          <p:nvPr/>
        </p:nvSpPr>
        <p:spPr>
          <a:xfrm>
            <a:off x="8024772" y="749231"/>
            <a:ext cx="2789684" cy="722204"/>
          </a:xfrm>
          <a:prstGeom prst="rect">
            <a:avLst/>
          </a:prstGeom>
          <a:noFill/>
        </p:spPr>
        <p:txBody>
          <a:bodyPr wrap="square">
            <a:spAutoFit/>
          </a:bodyPr>
          <a:lstStyle/>
          <a:p>
            <a:pPr algn="ctr" defTabSz="786384">
              <a:spcAft>
                <a:spcPts val="600"/>
              </a:spcAft>
            </a:pPr>
            <a:r>
              <a:rPr lang="en-US" sz="2064" b="1" kern="100">
                <a:solidFill>
                  <a:schemeClr val="bg1"/>
                </a:solidFill>
                <a:latin typeface="Calibri" panose="020F0502020204030204" pitchFamily="34" charset="0"/>
                <a:ea typeface="宋体" panose="02010600030101010101" pitchFamily="2" charset="-122"/>
                <a:cs typeface="+mn-cs"/>
              </a:rPr>
              <a:t>Promoting Civic Education</a:t>
            </a:r>
            <a:endParaRPr lang="en-US" sz="2400" kern="100">
              <a:solidFill>
                <a:schemeClr val="bg1"/>
              </a:solidFill>
              <a:effectLst/>
              <a:latin typeface="Calibri" panose="020F0502020204030204" pitchFamily="34" charset="0"/>
              <a:ea typeface="宋体" panose="02010600030101010101" pitchFamily="2" charset="-122"/>
            </a:endParaRPr>
          </a:p>
        </p:txBody>
      </p:sp>
      <p:sp>
        <p:nvSpPr>
          <p:cNvPr id="17" name="TextBox 16">
            <a:extLst>
              <a:ext uri="{FF2B5EF4-FFF2-40B4-BE49-F238E27FC236}">
                <a16:creationId xmlns="" xmlns:a16="http://schemas.microsoft.com/office/drawing/2014/main" id="{81528393-1BFE-4F12-FDE1-78C26126B1B5}"/>
              </a:ext>
            </a:extLst>
          </p:cNvPr>
          <p:cNvSpPr txBox="1"/>
          <p:nvPr/>
        </p:nvSpPr>
        <p:spPr>
          <a:xfrm>
            <a:off x="7387367" y="1382161"/>
            <a:ext cx="3857545" cy="1043183"/>
          </a:xfrm>
          <a:prstGeom prst="rect">
            <a:avLst/>
          </a:prstGeom>
          <a:noFill/>
        </p:spPr>
        <p:txBody>
          <a:bodyPr wrap="square">
            <a:spAutoFit/>
          </a:bodyPr>
          <a:lstStyle/>
          <a:p>
            <a:pPr algn="ctr" defTabSz="786384">
              <a:spcBef>
                <a:spcPts val="430"/>
              </a:spcBef>
              <a:spcAft>
                <a:spcPts val="430"/>
              </a:spcAft>
            </a:pPr>
            <a:r>
              <a:rPr lang="en-US" sz="2064" kern="0">
                <a:solidFill>
                  <a:schemeClr val="bg1"/>
                </a:solidFill>
                <a:latin typeface="Times New Roman" panose="02020603050405020304" pitchFamily="18" charset="0"/>
                <a:ea typeface="+mn-ea"/>
                <a:cs typeface="+mn-cs"/>
              </a:rPr>
              <a:t>Integrate civic education in schools, raise awareness about rights and responsibilities.</a:t>
            </a:r>
            <a:endParaRPr lang="en-US" sz="2400">
              <a:solidFill>
                <a:schemeClr val="bg1"/>
              </a:solidFill>
              <a:effectLst/>
              <a:latin typeface="Times New Roman" panose="02020603050405020304" pitchFamily="18" charset="0"/>
            </a:endParaRPr>
          </a:p>
        </p:txBody>
      </p:sp>
      <p:sp>
        <p:nvSpPr>
          <p:cNvPr id="19" name="TextBox 18">
            <a:extLst>
              <a:ext uri="{FF2B5EF4-FFF2-40B4-BE49-F238E27FC236}">
                <a16:creationId xmlns="" xmlns:a16="http://schemas.microsoft.com/office/drawing/2014/main" id="{B72BA5FB-1B0B-37FC-E71F-7A9A2452E157}"/>
              </a:ext>
            </a:extLst>
          </p:cNvPr>
          <p:cNvSpPr txBox="1"/>
          <p:nvPr/>
        </p:nvSpPr>
        <p:spPr>
          <a:xfrm>
            <a:off x="1890778" y="4133819"/>
            <a:ext cx="2549622" cy="829196"/>
          </a:xfrm>
          <a:prstGeom prst="rect">
            <a:avLst/>
          </a:prstGeom>
          <a:noFill/>
        </p:spPr>
        <p:txBody>
          <a:bodyPr wrap="square">
            <a:spAutoFit/>
          </a:bodyPr>
          <a:lstStyle/>
          <a:p>
            <a:pPr algn="ctr" defTabSz="786384">
              <a:spcAft>
                <a:spcPts val="600"/>
              </a:spcAft>
            </a:pPr>
            <a:r>
              <a:rPr lang="en-US" sz="2408" b="1" kern="100">
                <a:solidFill>
                  <a:schemeClr val="bg1"/>
                </a:solidFill>
                <a:latin typeface="Calibri" panose="020F0502020204030204" pitchFamily="34" charset="0"/>
                <a:ea typeface="宋体" panose="02010600030101010101" pitchFamily="2" charset="-122"/>
                <a:cs typeface="+mn-cs"/>
              </a:rPr>
              <a:t>Transparency and Accountability</a:t>
            </a:r>
            <a:endParaRPr lang="en-US" sz="2800" kern="100">
              <a:solidFill>
                <a:schemeClr val="bg1"/>
              </a:solidFill>
              <a:effectLst/>
              <a:latin typeface="Calibri" panose="020F0502020204030204" pitchFamily="34" charset="0"/>
              <a:ea typeface="宋体" panose="02010600030101010101" pitchFamily="2" charset="-122"/>
            </a:endParaRPr>
          </a:p>
        </p:txBody>
      </p:sp>
      <p:sp>
        <p:nvSpPr>
          <p:cNvPr id="21" name="TextBox 20">
            <a:extLst>
              <a:ext uri="{FF2B5EF4-FFF2-40B4-BE49-F238E27FC236}">
                <a16:creationId xmlns="" xmlns:a16="http://schemas.microsoft.com/office/drawing/2014/main" id="{7A729AE7-6CBA-4A8B-046F-871F70048ACC}"/>
              </a:ext>
            </a:extLst>
          </p:cNvPr>
          <p:cNvSpPr txBox="1"/>
          <p:nvPr/>
        </p:nvSpPr>
        <p:spPr>
          <a:xfrm>
            <a:off x="872585" y="4896636"/>
            <a:ext cx="4254888" cy="1043183"/>
          </a:xfrm>
          <a:prstGeom prst="rect">
            <a:avLst/>
          </a:prstGeom>
          <a:noFill/>
        </p:spPr>
        <p:txBody>
          <a:bodyPr wrap="square">
            <a:spAutoFit/>
          </a:bodyPr>
          <a:lstStyle/>
          <a:p>
            <a:pPr algn="ctr" defTabSz="786384">
              <a:spcAft>
                <a:spcPts val="600"/>
              </a:spcAft>
            </a:pPr>
            <a:r>
              <a:rPr lang="en-US" sz="2064" kern="100">
                <a:solidFill>
                  <a:schemeClr val="bg1"/>
                </a:solidFill>
                <a:latin typeface="Calibri" panose="020F0502020204030204" pitchFamily="34" charset="0"/>
                <a:ea typeface="宋体" panose="02010600030101010101" pitchFamily="2" charset="-122"/>
                <a:cs typeface="+mn-cs"/>
              </a:rPr>
              <a:t>Strengthen independent institutions, enable citizen participation, allow recalls</a:t>
            </a:r>
            <a:endParaRPr lang="en-US" sz="2400" kern="100">
              <a:solidFill>
                <a:schemeClr val="bg1"/>
              </a:solidFill>
              <a:effectLst/>
              <a:latin typeface="Calibri" panose="020F0502020204030204" pitchFamily="34" charset="0"/>
              <a:ea typeface="宋体" panose="02010600030101010101" pitchFamily="2" charset="-122"/>
            </a:endParaRPr>
          </a:p>
        </p:txBody>
      </p:sp>
      <p:sp>
        <p:nvSpPr>
          <p:cNvPr id="23" name="TextBox 22">
            <a:extLst>
              <a:ext uri="{FF2B5EF4-FFF2-40B4-BE49-F238E27FC236}">
                <a16:creationId xmlns="" xmlns:a16="http://schemas.microsoft.com/office/drawing/2014/main" id="{2D9EC959-7BE2-E28B-F2DD-976A1D63BA57}"/>
              </a:ext>
            </a:extLst>
          </p:cNvPr>
          <p:cNvSpPr txBox="1"/>
          <p:nvPr/>
        </p:nvSpPr>
        <p:spPr>
          <a:xfrm>
            <a:off x="8086857" y="4141475"/>
            <a:ext cx="2665514" cy="462884"/>
          </a:xfrm>
          <a:prstGeom prst="rect">
            <a:avLst/>
          </a:prstGeom>
          <a:noFill/>
        </p:spPr>
        <p:txBody>
          <a:bodyPr wrap="square">
            <a:spAutoFit/>
          </a:bodyPr>
          <a:lstStyle/>
          <a:p>
            <a:pPr algn="ctr" defTabSz="786384">
              <a:spcAft>
                <a:spcPts val="600"/>
              </a:spcAft>
            </a:pPr>
            <a:r>
              <a:rPr lang="en-US" sz="2408" b="1" kern="100">
                <a:solidFill>
                  <a:schemeClr val="bg1"/>
                </a:solidFill>
                <a:latin typeface="Times New Roman" panose="02020603050405020304" pitchFamily="18" charset="0"/>
                <a:ea typeface="宋体" panose="02010600030101010101" pitchFamily="2" charset="-122"/>
                <a:cs typeface="+mn-cs"/>
              </a:rPr>
              <a:t>Media Freedom</a:t>
            </a:r>
            <a:endParaRPr lang="en-US" sz="2800" kern="100">
              <a:solidFill>
                <a:schemeClr val="bg1"/>
              </a:solidFill>
              <a:effectLst/>
              <a:latin typeface="Calibri" panose="020F0502020204030204" pitchFamily="34" charset="0"/>
              <a:ea typeface="宋体" panose="02010600030101010101" pitchFamily="2" charset="-122"/>
            </a:endParaRPr>
          </a:p>
        </p:txBody>
      </p:sp>
      <p:sp>
        <p:nvSpPr>
          <p:cNvPr id="25" name="TextBox 24">
            <a:extLst>
              <a:ext uri="{FF2B5EF4-FFF2-40B4-BE49-F238E27FC236}">
                <a16:creationId xmlns="" xmlns:a16="http://schemas.microsoft.com/office/drawing/2014/main" id="{102496F9-79BD-0C39-1EE0-2E10AD59613D}"/>
              </a:ext>
            </a:extLst>
          </p:cNvPr>
          <p:cNvSpPr txBox="1"/>
          <p:nvPr/>
        </p:nvSpPr>
        <p:spPr>
          <a:xfrm>
            <a:off x="7395646" y="4750608"/>
            <a:ext cx="3683706" cy="1210916"/>
          </a:xfrm>
          <a:prstGeom prst="rect">
            <a:avLst/>
          </a:prstGeom>
          <a:noFill/>
        </p:spPr>
        <p:txBody>
          <a:bodyPr wrap="square">
            <a:spAutoFit/>
          </a:bodyPr>
          <a:lstStyle/>
          <a:p>
            <a:pPr algn="ctr" defTabSz="786384">
              <a:lnSpc>
                <a:spcPct val="107000"/>
              </a:lnSpc>
              <a:spcAft>
                <a:spcPts val="688"/>
              </a:spcAft>
            </a:pPr>
            <a:r>
              <a:rPr lang="en-US" sz="1720" kern="100">
                <a:solidFill>
                  <a:schemeClr val="bg1"/>
                </a:solidFill>
                <a:latin typeface="Times New Roman" panose="02020603050405020304" pitchFamily="18" charset="0"/>
                <a:ea typeface="+mn-ea"/>
                <a:cs typeface="Vrinda" panose="020B0502040204020203" pitchFamily="34" charset="0"/>
              </a:rPr>
              <a:t>Ensuring press freedom and protecting journalists' rights to report without fear of reprisal is crucial for a vibrant democracy.</a:t>
            </a:r>
            <a:endParaRPr lang="en-US" sz="2000" kern="100">
              <a:solidFill>
                <a:schemeClr val="bg1"/>
              </a:solidFill>
              <a:effectLst/>
              <a:latin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12329459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7F12B1F-4753-46F8-93FC-1E4191C135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nk rectangle with stars&#10;&#10;Description automatically generated">
            <a:extLst>
              <a:ext uri="{FF2B5EF4-FFF2-40B4-BE49-F238E27FC236}">
                <a16:creationId xmlns="" xmlns:a16="http://schemas.microsoft.com/office/drawing/2014/main" id="{9086894B-E65A-F3A4-2353-B3000F49C57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1222" y="-1250461"/>
            <a:ext cx="4137206" cy="4698512"/>
          </a:xfrm>
          <a:prstGeom prst="rect">
            <a:avLst/>
          </a:prstGeom>
        </p:spPr>
      </p:pic>
      <p:sp>
        <p:nvSpPr>
          <p:cNvPr id="19" name="Freeform: Shape 18">
            <a:extLst>
              <a:ext uri="{FF2B5EF4-FFF2-40B4-BE49-F238E27FC236}">
                <a16:creationId xmlns="" xmlns:a16="http://schemas.microsoft.com/office/drawing/2014/main" id="{42AE8636-A04B-4C96-AA50-C956D51C03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1125" y="-24223"/>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190">
            <a:extLst>
              <a:ext uri="{FF2B5EF4-FFF2-40B4-BE49-F238E27FC236}">
                <a16:creationId xmlns="" xmlns:a16="http://schemas.microsoft.com/office/drawing/2014/main" id="{00E015F5-1A99-4E40-BC3D-7707802996B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35733" y="1193254"/>
            <a:ext cx="1291642" cy="429215"/>
            <a:chOff x="2504802" y="1755501"/>
            <a:chExt cx="1598829" cy="531293"/>
          </a:xfrm>
          <a:solidFill>
            <a:schemeClr val="bg1"/>
          </a:solidFill>
        </p:grpSpPr>
        <p:sp>
          <p:nvSpPr>
            <p:cNvPr id="22" name="Freeform: Shape 21">
              <a:extLst>
                <a:ext uri="{FF2B5EF4-FFF2-40B4-BE49-F238E27FC236}">
                  <a16:creationId xmlns="" xmlns:a16="http://schemas.microsoft.com/office/drawing/2014/main" id="{3FE6F571-2BB7-46DA-A3D9-B32ADDC16A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A905CC16-753C-4B9F-B3E2-C456795AED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7" name="Picture 6" descr="A pink rectangle with stars&#10;&#10;Description automatically generated">
            <a:extLst>
              <a:ext uri="{FF2B5EF4-FFF2-40B4-BE49-F238E27FC236}">
                <a16:creationId xmlns="" xmlns:a16="http://schemas.microsoft.com/office/drawing/2014/main" id="{DFE4055B-257D-4E67-F16E-92EF65293E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09650" y="2641623"/>
            <a:ext cx="4550625" cy="4458357"/>
          </a:xfrm>
          <a:prstGeom prst="rect">
            <a:avLst/>
          </a:prstGeom>
        </p:spPr>
      </p:pic>
      <p:pic>
        <p:nvPicPr>
          <p:cNvPr id="9" name="Picture 8" descr="A pink rectangle with stars&#10;&#10;Description automatically generated">
            <a:extLst>
              <a:ext uri="{FF2B5EF4-FFF2-40B4-BE49-F238E27FC236}">
                <a16:creationId xmlns="" xmlns:a16="http://schemas.microsoft.com/office/drawing/2014/main" id="{951C6586-558A-38CA-9475-54A9A00DCE8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45393" y="2378643"/>
            <a:ext cx="3962584" cy="3962584"/>
          </a:xfrm>
          <a:prstGeom prst="rect">
            <a:avLst/>
          </a:prstGeom>
        </p:spPr>
      </p:pic>
      <p:sp>
        <p:nvSpPr>
          <p:cNvPr id="12" name="TextBox 11">
            <a:extLst>
              <a:ext uri="{FF2B5EF4-FFF2-40B4-BE49-F238E27FC236}">
                <a16:creationId xmlns="" xmlns:a16="http://schemas.microsoft.com/office/drawing/2014/main" id="{F44086C2-0556-5997-5800-BE47EF7F16C6}"/>
              </a:ext>
            </a:extLst>
          </p:cNvPr>
          <p:cNvSpPr txBox="1"/>
          <p:nvPr/>
        </p:nvSpPr>
        <p:spPr>
          <a:xfrm>
            <a:off x="7050001" y="1958550"/>
            <a:ext cx="4402039" cy="4256886"/>
          </a:xfrm>
          <a:prstGeom prst="rect">
            <a:avLst/>
          </a:prstGeom>
        </p:spPr>
        <p:txBody>
          <a:bodyPr vert="horz" lIns="91440" tIns="45720" rIns="91440" bIns="45720" rtlCol="0" anchor="t">
            <a:normAutofit/>
          </a:bodyPr>
          <a:lstStyle/>
          <a:p>
            <a:pPr>
              <a:lnSpc>
                <a:spcPct val="90000"/>
              </a:lnSpc>
              <a:spcBef>
                <a:spcPts val="500"/>
              </a:spcBef>
              <a:spcAft>
                <a:spcPts val="500"/>
              </a:spcAft>
              <a:buClrTx/>
              <a:buSzPts val="1800"/>
            </a:pPr>
            <a:endParaRPr lang="en-US" dirty="0">
              <a:solidFill>
                <a:schemeClr val="bg1"/>
              </a:solidFill>
              <a:effectLst/>
            </a:endParaRPr>
          </a:p>
        </p:txBody>
      </p:sp>
      <p:sp>
        <p:nvSpPr>
          <p:cNvPr id="25" name="Freeform: Shape 24">
            <a:extLst>
              <a:ext uri="{FF2B5EF4-FFF2-40B4-BE49-F238E27FC236}">
                <a16:creationId xmlns="" xmlns:a16="http://schemas.microsoft.com/office/drawing/2014/main" id="{0F17DC65-D057-4CEA-8B52-BF72D5D90A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8168" y="3062222"/>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 xmlns:a16="http://schemas.microsoft.com/office/drawing/2014/main" id="{35249834-544E-477E-84FD-888B8DB74B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389839" y="2791091"/>
            <a:ext cx="3281677" cy="32816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aphic 4">
            <a:extLst>
              <a:ext uri="{FF2B5EF4-FFF2-40B4-BE49-F238E27FC236}">
                <a16:creationId xmlns="" xmlns:a16="http://schemas.microsoft.com/office/drawing/2014/main" id="{5468B3A9-705E-43C3-A742-0619B0D8F2E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093339" y="1681703"/>
            <a:ext cx="1330536" cy="1330521"/>
            <a:chOff x="5734037" y="3067039"/>
            <a:chExt cx="724483" cy="724489"/>
          </a:xfrm>
          <a:solidFill>
            <a:schemeClr val="bg1"/>
          </a:solidFill>
        </p:grpSpPr>
        <p:sp>
          <p:nvSpPr>
            <p:cNvPr id="30" name="Freeform: Shape 29">
              <a:extLst>
                <a:ext uri="{FF2B5EF4-FFF2-40B4-BE49-F238E27FC236}">
                  <a16:creationId xmlns="" xmlns:a16="http://schemas.microsoft.com/office/drawing/2014/main" id="{29D439AD-5D67-497C-B831-D17FC3E592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23F54BF2-C71C-45C5-9408-3B5E011B0FE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2BBABE17-DB56-44AB-934B-63C07C79F0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CB483D20-A128-4076-AF54-88646172B80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E5EFA818-FDDA-49E9-B11F-E9DC1854A9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EA1F8728-F8F7-4828-A718-A15E7663EA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8DA1F73F-AA1D-41D7-BAAB-292FD94A3E5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9441DEA-C85E-4B9C-A48D-8437854C4C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15EBAA20-1368-4495-8D7C-820FAD8ECF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0FB92591-626C-4D2B-A3E6-EC8742D67B2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D392448D-513F-4528-9D8D-A151982041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61946BAE-1546-4EA4-A108-A799BF5D2C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42A8EC93-6A35-4D37-A8CB-59362BF875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AFC3ECA2-E914-4D83-ABF9-B9FFD96E92B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712B1108-9AAC-4F10-A64F-0D6963E518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284CDA0C-B2AB-4791-83B1-C053C061D6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F857BF6B-E0CA-49C0-8827-B44CE8B928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6D7B06A7-ADDF-4F27-B11F-08422FC180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E8B0DA6C-71D7-4FCB-AE4C-035E0ADB50E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EB078173-ADFB-480D-91A4-4D71C01098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AAA4027A-C97B-4C9A-B04C-EBE2112200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C06DA92D-C6D0-4C7D-98CF-D9576912EB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D6601653-3941-4C9B-BD39-62EECE23AE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2BC4A394-4FFE-4BFE-9A59-2B624E0711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EB4EABA5-FDCF-4F6F-8FF1-6FDFF50580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10F3C940-2320-488A-B24C-AB0A4FB539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F525BA82-37D8-47ED-AFF6-AE57124A4E7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C2D78955-C80F-4DA3-83AA-D28A5A6FAD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BC23DAAC-7C06-4012-8CBB-8E3126B68B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60D19F80-DC80-49EC-8EDD-7889092C181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11F50BB3-EA39-4693-BAE1-1101EF0A41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00EFD45B-69A8-47F6-A5BF-779F7EB49F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9E53C464-7272-4EBC-830B-CB29A96988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B6BF10CE-C2AD-487A-9402-8D5C746ECF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1064C7FE-F8EB-47EF-97FA-348A520599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A991C553-06A1-4F26-BBBC-80F7E11E7A3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BCE9C081-2191-4C84-956E-F106BB015C9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292F6F03-BC34-40C6-8F17-7A169CD72F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A5101B80-7351-4F0F-AB7D-3E40B4D2664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0570EE1D-95AC-4660-8E96-7C8A36FEB6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385D9A56-2D15-4E0A-B981-E168F090644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28D0BA2F-9273-4EAA-AD17-C4EFE11403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512CC54E-7976-4DC9-984C-45C2A23A72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C8A3FC72-9FF9-41F6-97E0-45A0FEE946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48918C16-C9B6-40D5-93A0-DB547B644A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A05612C6-4858-4854-A3D3-90CF1E1C75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A8E88D77-C726-4008-849C-DA7361F885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24CFE7CA-C955-4365-90C3-6272CB9A3C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38B43FC8-B81C-490A-A346-4C6235DA8A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214D0221-0C97-4C71-B535-7506956EF8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ED0C44EA-BD25-49A3-9EB8-9D8DED7C19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A3C9CCF2-15CC-4F7D-87F5-7FFEBAC9C24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8AA321D8-1D2C-472C-A2DB-EBB74498DD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724680C1-4BB5-45DB-A558-82514418CF2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C94F4CEF-82DD-4CFB-8EE3-4AB115F6A07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4F186C9C-C620-4426-A674-E40F808F66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8929942C-BA3F-40EF-94DD-4A5C22C5B74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D234974B-3555-465B-95A7-1C63CE7386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0E38F9FD-48AC-4C3E-9E75-D1C0B555E0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3AA72E26-5C3D-4231-9042-E00AE43E80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6684433D-3C9E-4C19-A801-D51CF3064F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DADB0C3D-A021-4F40-93B3-76B61334FD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41781C18-F408-401D-8A86-99FFBB9895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9D958D9F-E4B0-48B1-ADA4-3053AFB5D9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43EFCD46-F0FB-499C-81B9-3508FE5C8C5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2B6A130F-CB85-4BDA-8DDF-8DAAB2F7D0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9359DA40-CA94-4B1F-9BE6-C800BEEC77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73304FCD-8DAD-4BC8-A16E-84DDCA07FF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BCB4864C-8F67-4BE7-89CC-664EA25EC5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845F543D-67FC-4640-A2A1-69DA6D05286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DBDB2A9C-60E5-4F7E-BA2B-4DD1595FB9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72B10DA2-D88E-4952-BDB5-102E61B4B2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AC5F5BED-3698-4F52-9977-D8CA2DC031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E19CCEBC-AD20-45B2-A751-42B40BB31C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3A978AD9-9A35-4B89-B3BC-61E54AD9EB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77D8C808-AFC9-42DD-B253-0048903791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EECD0BF1-7C64-407E-8306-4C447B1D32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953B0F94-AC35-4CB2-878D-1DC7D68BE9A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08EA50C2-BB5F-4368-AA91-67B207C1AB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DE45A7FE-0A45-45F6-8417-EBDA5A12D83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DA8B8DC8-F88C-432E-A8C2-8D13FE874F0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D02C5430-233D-49F7-B852-181D2B2F61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76DB286F-9E15-441C-8697-57007B76C1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534DC0EE-15B7-44AE-A7DC-8B5E22688A1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4FBE9900-F640-4248-9C4C-EDBE5E00AF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37FF04AF-F86B-49F8-AAB5-DA696591A1F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 xmlns:a16="http://schemas.microsoft.com/office/drawing/2014/main" id="{710DCFEA-4572-47A3-A6BE-7B21F5758C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 xmlns:a16="http://schemas.microsoft.com/office/drawing/2014/main" id="{BA42ED8E-CCC8-478F-9EF4-625B633071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 xmlns:a16="http://schemas.microsoft.com/office/drawing/2014/main" id="{146DF8F4-DF09-4E6C-887F-C9269E56A5F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 xmlns:a16="http://schemas.microsoft.com/office/drawing/2014/main" id="{7FF3916E-5C82-4956-A88B-81BFAC91B8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 xmlns:a16="http://schemas.microsoft.com/office/drawing/2014/main" id="{7E5CF7AE-ED45-4AB5-9AEB-56FC964BFA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7CFB132C-BEB1-4897-B1A4-97422811F6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4EE49F21-E336-41BC-8256-85A9AB597F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C62510EE-BDCD-4393-9AD7-2D0C9A722D2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2420F94B-4F00-4C6C-97E3-BA5B5E6871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 xmlns:a16="http://schemas.microsoft.com/office/drawing/2014/main" id="{E712560A-A110-4132-85D5-21BBBFA8C8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 xmlns:a16="http://schemas.microsoft.com/office/drawing/2014/main" id="{D1E3102B-23D5-43AE-A67D-583AAA52B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 xmlns:a16="http://schemas.microsoft.com/office/drawing/2014/main" id="{9D5ABE4E-EB80-423C-BBCE-9C1B77D9B0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 xmlns:a16="http://schemas.microsoft.com/office/drawing/2014/main" id="{BEB8CCC5-38F5-4892-A00B-14B645BBDF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 xmlns:a16="http://schemas.microsoft.com/office/drawing/2014/main" id="{8860175F-F7D5-4464-AD61-5B435528FE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 xmlns:a16="http://schemas.microsoft.com/office/drawing/2014/main" id="{E28C20B0-98AA-4A5B-8CE1-236A3F6CAAC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 xmlns:a16="http://schemas.microsoft.com/office/drawing/2014/main" id="{8A56719F-13F0-4B75-8C04-DAACD8FD868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 xmlns:a16="http://schemas.microsoft.com/office/drawing/2014/main" id="{B30555DA-285C-4859-83DE-B16FF6DB13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 xmlns:a16="http://schemas.microsoft.com/office/drawing/2014/main" id="{67AF00E9-C8D6-41C4-9703-5468F51639D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 xmlns:a16="http://schemas.microsoft.com/office/drawing/2014/main" id="{D07F88BD-A2E8-4F25-BB43-9372C6C9F3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 xmlns:a16="http://schemas.microsoft.com/office/drawing/2014/main" id="{DFAE35DA-8283-4F4B-8C00-FF8EFE39B3C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 xmlns:a16="http://schemas.microsoft.com/office/drawing/2014/main" id="{4340DEBE-A255-48E2-B7B2-AE881651CE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 xmlns:a16="http://schemas.microsoft.com/office/drawing/2014/main" id="{FE968FB9-507A-4F2E-B346-15995081B1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 xmlns:a16="http://schemas.microsoft.com/office/drawing/2014/main" id="{4DA99BD8-9C2B-46BF-AA27-ED405540D1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 xmlns:a16="http://schemas.microsoft.com/office/drawing/2014/main" id="{50C84F67-D2C2-48DF-8537-DF99C60240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 xmlns:a16="http://schemas.microsoft.com/office/drawing/2014/main" id="{F5CAEB9A-26A6-4FBF-916B-19FC9B0BFC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 xmlns:a16="http://schemas.microsoft.com/office/drawing/2014/main" id="{E4DEDE1B-4819-4E4B-849E-330D7DF56C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 xmlns:a16="http://schemas.microsoft.com/office/drawing/2014/main" id="{C441B73E-F19C-4313-8F46-F600603B360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 xmlns:a16="http://schemas.microsoft.com/office/drawing/2014/main" id="{014FE805-EF51-4859-A6DF-CF75F9A0F5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 xmlns:a16="http://schemas.microsoft.com/office/drawing/2014/main" id="{624CF2A5-BD9E-4570-8560-063BC70F26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 xmlns:a16="http://schemas.microsoft.com/office/drawing/2014/main" id="{6BEC415C-7946-43B2-9AC8-348B6B5CD0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 xmlns:a16="http://schemas.microsoft.com/office/drawing/2014/main" id="{1B615AD5-3365-43D4-8E16-377A2A2F97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 xmlns:a16="http://schemas.microsoft.com/office/drawing/2014/main" id="{9D184DFD-DD33-491E-90FF-6E4ECA2668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 xmlns:a16="http://schemas.microsoft.com/office/drawing/2014/main" id="{31B62FE1-0262-4B09-ABEA-8AA010137D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 xmlns:a16="http://schemas.microsoft.com/office/drawing/2014/main" id="{20C539C6-FAA9-4EBE-93D9-1F946E1449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 xmlns:a16="http://schemas.microsoft.com/office/drawing/2014/main" id="{8C6EF3FF-09E5-4099-A49B-CA364A6E837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 xmlns:a16="http://schemas.microsoft.com/office/drawing/2014/main" id="{B3C5E06F-8F1E-4771-AAE4-B34B1D6A3D8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 xmlns:a16="http://schemas.microsoft.com/office/drawing/2014/main" id="{538D5AE9-76CC-4AE4-B026-656EDCB01B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 xmlns:a16="http://schemas.microsoft.com/office/drawing/2014/main" id="{30F1A9B9-52AB-4527-BD4A-1802F7C960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 xmlns:a16="http://schemas.microsoft.com/office/drawing/2014/main" id="{46A57D78-C020-4EEF-971D-0C8802889A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 xmlns:a16="http://schemas.microsoft.com/office/drawing/2014/main" id="{7666D7A3-5ABF-4EDE-A0C5-F2099B2D86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 xmlns:a16="http://schemas.microsoft.com/office/drawing/2014/main" id="{13BC460A-E0FF-4658-A2FD-A3AF4D51DF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 xmlns:a16="http://schemas.microsoft.com/office/drawing/2014/main" id="{26467CC2-3AB3-4D37-8323-385B7399F7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 xmlns:a16="http://schemas.microsoft.com/office/drawing/2014/main" id="{563A1F58-33CE-4EDF-B902-3F43F69DA2A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 xmlns:a16="http://schemas.microsoft.com/office/drawing/2014/main" id="{DDCFAB2F-7E88-4A57-999A-2506A1FE71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 xmlns:a16="http://schemas.microsoft.com/office/drawing/2014/main" id="{571BEB66-3787-441F-BB54-80C05C6F130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 xmlns:a16="http://schemas.microsoft.com/office/drawing/2014/main" id="{641DC095-611E-4979-8664-6C0EB878FC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 xmlns:a16="http://schemas.microsoft.com/office/drawing/2014/main" id="{210B9ECF-D859-4919-A9D6-3208548F00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 xmlns:a16="http://schemas.microsoft.com/office/drawing/2014/main" id="{4FBC31D4-7E98-452C-8A87-822DE0432C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 xmlns:a16="http://schemas.microsoft.com/office/drawing/2014/main" id="{E302346C-F328-435B-87ED-447C6F8542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 xmlns:a16="http://schemas.microsoft.com/office/drawing/2014/main" id="{B94F507E-9E94-432E-AE8A-A6CB2C5D05C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 xmlns:a16="http://schemas.microsoft.com/office/drawing/2014/main" id="{1FFAC4F0-FD7F-4943-B60E-E276F8B23FD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 xmlns:a16="http://schemas.microsoft.com/office/drawing/2014/main" id="{A8A5D871-92FD-43C3-BF94-0B524FA7D3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 xmlns:a16="http://schemas.microsoft.com/office/drawing/2014/main" id="{6A79A241-1665-453E-ADD4-18892D4F856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 xmlns:a16="http://schemas.microsoft.com/office/drawing/2014/main" id="{81EABE18-4189-4E07-93C9-9B76673E3E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 xmlns:a16="http://schemas.microsoft.com/office/drawing/2014/main" id="{B658A0EE-6F09-4EF7-B5E7-F23A556BDA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 xmlns:a16="http://schemas.microsoft.com/office/drawing/2014/main" id="{15EB019C-C95B-4DE3-BD17-DC20F8007A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 xmlns:a16="http://schemas.microsoft.com/office/drawing/2014/main" id="{2948B3ED-79C1-47C8-B712-0BFB5536C37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 xmlns:a16="http://schemas.microsoft.com/office/drawing/2014/main" id="{13387DB9-900B-422D-90F7-C5C7EB5D59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 xmlns:a16="http://schemas.microsoft.com/office/drawing/2014/main" id="{48FDCCF3-E6D6-4CD0-9D47-02FE785C7A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 xmlns:a16="http://schemas.microsoft.com/office/drawing/2014/main" id="{BC14E8F6-33F6-47CE-9A24-EA71D71496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 xmlns:a16="http://schemas.microsoft.com/office/drawing/2014/main" id="{F78CC38F-63FC-4552-B17B-8D79D3C8F8F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 xmlns:a16="http://schemas.microsoft.com/office/drawing/2014/main" id="{89042823-A002-49CE-B03D-ED1291DC13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 xmlns:a16="http://schemas.microsoft.com/office/drawing/2014/main" id="{96EFC6CE-198B-489B-B1EE-72CE842628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 xmlns:a16="http://schemas.microsoft.com/office/drawing/2014/main" id="{49FEA23D-54D9-45D7-9325-1E2F638C9C1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 xmlns:a16="http://schemas.microsoft.com/office/drawing/2014/main" id="{2DB04EE3-370F-49CE-BCFE-C2999C3CF2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 xmlns:a16="http://schemas.microsoft.com/office/drawing/2014/main" id="{8BCBCC34-797D-41A8-8AD1-7E03E1BBFF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 xmlns:a16="http://schemas.microsoft.com/office/drawing/2014/main" id="{AFF5C1F8-0EDE-4835-89E6-1FCB2EA395F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 xmlns:a16="http://schemas.microsoft.com/office/drawing/2014/main" id="{6171D504-6300-457C-AFCC-064DBB3FCC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 xmlns:a16="http://schemas.microsoft.com/office/drawing/2014/main" id="{62ACE739-C8C4-4495-B04C-C3AFC44811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 xmlns:a16="http://schemas.microsoft.com/office/drawing/2014/main" id="{3F4771CD-CDCA-4FFE-8EF5-E42D1781E7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 xmlns:a16="http://schemas.microsoft.com/office/drawing/2014/main" id="{A10C0BFE-A8F9-4E21-9DFD-37A4D26C62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 xmlns:a16="http://schemas.microsoft.com/office/drawing/2014/main" id="{4D8D4EF9-4EF7-4538-A4AE-439F9335EA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 xmlns:a16="http://schemas.microsoft.com/office/drawing/2014/main" id="{7E0500AB-5662-43B9-95C2-2EC80CC54F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 xmlns:a16="http://schemas.microsoft.com/office/drawing/2014/main" id="{984021AD-A6A2-4CDA-A953-72FBA7598B9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 xmlns:a16="http://schemas.microsoft.com/office/drawing/2014/main" id="{FD1FBF47-CAC8-4385-9DC7-C9BB6167EA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 xmlns:a16="http://schemas.microsoft.com/office/drawing/2014/main" id="{FBAEE482-005F-4288-8D66-09EA246C45E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 xmlns:a16="http://schemas.microsoft.com/office/drawing/2014/main" id="{2C5DCF49-33DE-4AFF-818E-42F59F2804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 xmlns:a16="http://schemas.microsoft.com/office/drawing/2014/main" id="{866903F3-208B-46D5-925B-254DC74291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 xmlns:a16="http://schemas.microsoft.com/office/drawing/2014/main" id="{2550D219-E342-4A38-BB89-575C1EE7AA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 xmlns:a16="http://schemas.microsoft.com/office/drawing/2014/main" id="{5B5485FC-95D0-4660-9594-2C9BD3B776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 xmlns:a16="http://schemas.microsoft.com/office/drawing/2014/main" id="{2EA358DA-C7E8-4DF8-B7D6-CC582956554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 xmlns:a16="http://schemas.microsoft.com/office/drawing/2014/main" id="{7990E8BB-4369-4845-8436-A6F3FE1D11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 xmlns:a16="http://schemas.microsoft.com/office/drawing/2014/main" id="{D6C050C5-1951-434B-A7FE-D271E73F82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4" name="TextBox 13">
            <a:extLst>
              <a:ext uri="{FF2B5EF4-FFF2-40B4-BE49-F238E27FC236}">
                <a16:creationId xmlns="" xmlns:a16="http://schemas.microsoft.com/office/drawing/2014/main" id="{29893E03-54EF-9F49-8647-FB6667492A06}"/>
              </a:ext>
            </a:extLst>
          </p:cNvPr>
          <p:cNvSpPr txBox="1"/>
          <p:nvPr/>
        </p:nvSpPr>
        <p:spPr>
          <a:xfrm>
            <a:off x="7166924" y="709989"/>
            <a:ext cx="4582802" cy="1588127"/>
          </a:xfrm>
          <a:prstGeom prst="rect">
            <a:avLst/>
          </a:prstGeom>
          <a:noFill/>
        </p:spPr>
        <p:txBody>
          <a:bodyPr wrap="square">
            <a:spAutoFit/>
          </a:bodyPr>
          <a:lstStyle/>
          <a:p>
            <a:pPr>
              <a:lnSpc>
                <a:spcPct val="90000"/>
              </a:lnSpc>
              <a:spcBef>
                <a:spcPts val="500"/>
              </a:spcBef>
              <a:spcAft>
                <a:spcPts val="500"/>
              </a:spcAft>
              <a:buSzPts val="1800"/>
            </a:pPr>
            <a:r>
              <a:rPr lang="en-US" sz="5400" b="1" kern="100" dirty="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Potential Solutions</a:t>
            </a:r>
            <a:endParaRPr lang="en-US" sz="5400" kern="100" dirty="0">
              <a:solidFill>
                <a:schemeClr val="bg1"/>
              </a:solidFill>
              <a:effectLst/>
              <a:latin typeface="Calibri" panose="020F0502020204030204" pitchFamily="34" charset="0"/>
              <a:cs typeface="Vrinda" panose="020B0502040204020203" pitchFamily="34" charset="0"/>
            </a:endParaRPr>
          </a:p>
        </p:txBody>
      </p:sp>
      <p:sp>
        <p:nvSpPr>
          <p:cNvPr id="18" name="TextBox 17">
            <a:extLst>
              <a:ext uri="{FF2B5EF4-FFF2-40B4-BE49-F238E27FC236}">
                <a16:creationId xmlns="" xmlns:a16="http://schemas.microsoft.com/office/drawing/2014/main" id="{3B8D6F21-4DB1-DE60-5108-FF303C29BDAB}"/>
              </a:ext>
            </a:extLst>
          </p:cNvPr>
          <p:cNvSpPr txBox="1"/>
          <p:nvPr/>
        </p:nvSpPr>
        <p:spPr>
          <a:xfrm>
            <a:off x="3638286" y="3462587"/>
            <a:ext cx="2552322" cy="369332"/>
          </a:xfrm>
          <a:prstGeom prst="rect">
            <a:avLst/>
          </a:prstGeom>
          <a:noFill/>
        </p:spPr>
        <p:txBody>
          <a:bodyPr wrap="square">
            <a:spAutoFit/>
          </a:bodyPr>
          <a:lstStyle/>
          <a:p>
            <a:pPr marL="0" marR="0" algn="just">
              <a:spcBef>
                <a:spcPts val="0"/>
              </a:spcBef>
              <a:spcAft>
                <a:spcPts val="0"/>
              </a:spcAft>
            </a:pPr>
            <a:r>
              <a:rPr lang="en-US" sz="1800" b="1" kern="100" dirty="0">
                <a:effectLst/>
                <a:latin typeface="Times New Roman" panose="02020603050405020304" pitchFamily="18" charset="0"/>
                <a:ea typeface="宋体" panose="02010600030101010101" pitchFamily="2" charset="-122"/>
              </a:rPr>
              <a:t>Economic Development</a:t>
            </a:r>
            <a:endParaRPr lang="en-US" sz="1400" kern="100" dirty="0">
              <a:effectLst/>
              <a:latin typeface="Calibri" panose="020F0502020204030204" pitchFamily="34" charset="0"/>
              <a:ea typeface="宋体" panose="02010600030101010101" pitchFamily="2" charset="-122"/>
            </a:endParaRPr>
          </a:p>
        </p:txBody>
      </p:sp>
      <p:sp>
        <p:nvSpPr>
          <p:cNvPr id="24" name="TextBox 23">
            <a:extLst>
              <a:ext uri="{FF2B5EF4-FFF2-40B4-BE49-F238E27FC236}">
                <a16:creationId xmlns="" xmlns:a16="http://schemas.microsoft.com/office/drawing/2014/main" id="{B2AA5BF7-8947-1E75-9CFC-CE1813C50FD4}"/>
              </a:ext>
            </a:extLst>
          </p:cNvPr>
          <p:cNvSpPr txBox="1"/>
          <p:nvPr/>
        </p:nvSpPr>
        <p:spPr>
          <a:xfrm>
            <a:off x="3627756" y="3723970"/>
            <a:ext cx="2956979" cy="1660134"/>
          </a:xfrm>
          <a:prstGeom prst="rect">
            <a:avLst/>
          </a:prstGeom>
          <a:noFill/>
        </p:spPr>
        <p:txBody>
          <a:bodyPr wrap="square">
            <a:spAutoFit/>
          </a:bodyPr>
          <a:lstStyle/>
          <a:p>
            <a:pPr algn="ct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Vrinda" panose="020B0502040204020203" pitchFamily="34" charset="0"/>
              </a:rPr>
              <a:t>Addressing socioeconomic disparities and improving the living conditions of the population can reduce the appeal of radical ideologies and promote stability.</a:t>
            </a:r>
            <a:endParaRPr lang="en-US" sz="1600" kern="100" dirty="0">
              <a:effectLst/>
              <a:latin typeface="Calibri" panose="020F0502020204030204" pitchFamily="34" charset="0"/>
              <a:cs typeface="Vrinda" panose="020B0502040204020203" pitchFamily="34" charset="0"/>
            </a:endParaRPr>
          </a:p>
        </p:txBody>
      </p:sp>
      <p:sp>
        <p:nvSpPr>
          <p:cNvPr id="28" name="TextBox 27">
            <a:extLst>
              <a:ext uri="{FF2B5EF4-FFF2-40B4-BE49-F238E27FC236}">
                <a16:creationId xmlns="" xmlns:a16="http://schemas.microsoft.com/office/drawing/2014/main" id="{717EAAF7-1DCD-6E60-DB2B-937425F1B0C8}"/>
              </a:ext>
            </a:extLst>
          </p:cNvPr>
          <p:cNvSpPr txBox="1"/>
          <p:nvPr/>
        </p:nvSpPr>
        <p:spPr>
          <a:xfrm>
            <a:off x="1576065" y="92299"/>
            <a:ext cx="2843535" cy="369332"/>
          </a:xfrm>
          <a:prstGeom prst="rect">
            <a:avLst/>
          </a:prstGeom>
          <a:noFill/>
        </p:spPr>
        <p:txBody>
          <a:bodyPr wrap="square">
            <a:spAutoFit/>
          </a:bodyPr>
          <a:lstStyle/>
          <a:p>
            <a:pPr marL="0" marR="0" algn="just">
              <a:spcBef>
                <a:spcPts val="0"/>
              </a:spcBef>
              <a:spcAft>
                <a:spcPts val="0"/>
              </a:spcAft>
            </a:pPr>
            <a:r>
              <a:rPr lang="en-US" sz="1800" b="1" kern="100" dirty="0">
                <a:effectLst/>
                <a:latin typeface="Times New Roman" panose="02020603050405020304" pitchFamily="18" charset="0"/>
                <a:ea typeface="宋体" panose="02010600030101010101" pitchFamily="2" charset="-122"/>
              </a:rPr>
              <a:t>Civil Society Engagement</a:t>
            </a:r>
            <a:endParaRPr lang="en-US" sz="1400" kern="100" dirty="0">
              <a:effectLst/>
              <a:latin typeface="Calibri" panose="020F0502020204030204" pitchFamily="34" charset="0"/>
              <a:ea typeface="宋体" panose="02010600030101010101" pitchFamily="2" charset="-122"/>
            </a:endParaRPr>
          </a:p>
        </p:txBody>
      </p:sp>
      <p:sp>
        <p:nvSpPr>
          <p:cNvPr id="200" name="TextBox 199">
            <a:extLst>
              <a:ext uri="{FF2B5EF4-FFF2-40B4-BE49-F238E27FC236}">
                <a16:creationId xmlns="" xmlns:a16="http://schemas.microsoft.com/office/drawing/2014/main" id="{33990017-4FD0-02A3-DD35-33EB26C3B8BA}"/>
              </a:ext>
            </a:extLst>
          </p:cNvPr>
          <p:cNvSpPr txBox="1"/>
          <p:nvPr/>
        </p:nvSpPr>
        <p:spPr>
          <a:xfrm>
            <a:off x="1591031" y="403514"/>
            <a:ext cx="3095269" cy="1660134"/>
          </a:xfrm>
          <a:prstGeom prst="rect">
            <a:avLst/>
          </a:prstGeom>
          <a:noFill/>
        </p:spPr>
        <p:txBody>
          <a:bodyPr wrap="square">
            <a:spAutoFit/>
          </a:bodyPr>
          <a:lstStyle/>
          <a:p>
            <a:pPr>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Vrinda" panose="020B0502040204020203" pitchFamily="34" charset="0"/>
              </a:rPr>
              <a:t>Encouraging civil society organizations, non-governmental organizations (NGOs), and citizen-led initiatives can play a role in promoting democratic values and advocating for positive change.</a:t>
            </a:r>
            <a:endParaRPr lang="en-US" sz="1600" kern="100" dirty="0">
              <a:effectLst/>
              <a:latin typeface="Calibri" panose="020F0502020204030204" pitchFamily="34" charset="0"/>
              <a:cs typeface="Vrinda" panose="020B0502040204020203" pitchFamily="34" charset="0"/>
            </a:endParaRPr>
          </a:p>
        </p:txBody>
      </p:sp>
      <p:sp>
        <p:nvSpPr>
          <p:cNvPr id="202" name="TextBox 201">
            <a:extLst>
              <a:ext uri="{FF2B5EF4-FFF2-40B4-BE49-F238E27FC236}">
                <a16:creationId xmlns="" xmlns:a16="http://schemas.microsoft.com/office/drawing/2014/main" id="{9C21C08B-9D35-A527-C4DF-8EF493BEA9FA}"/>
              </a:ext>
            </a:extLst>
          </p:cNvPr>
          <p:cNvSpPr txBox="1"/>
          <p:nvPr/>
        </p:nvSpPr>
        <p:spPr>
          <a:xfrm>
            <a:off x="240563" y="3979883"/>
            <a:ext cx="2409316" cy="369332"/>
          </a:xfrm>
          <a:prstGeom prst="rect">
            <a:avLst/>
          </a:prstGeom>
          <a:noFill/>
        </p:spPr>
        <p:txBody>
          <a:bodyPr wrap="square">
            <a:spAutoFit/>
          </a:bodyPr>
          <a:lstStyle/>
          <a:p>
            <a:pPr marL="0" marR="0" algn="just">
              <a:spcBef>
                <a:spcPts val="0"/>
              </a:spcBef>
              <a:spcAft>
                <a:spcPts val="0"/>
              </a:spcAft>
            </a:pPr>
            <a:r>
              <a:rPr lang="en-US" sz="1800" b="1" kern="100" dirty="0">
                <a:effectLst/>
                <a:latin typeface="Times New Roman" panose="02020603050405020304" pitchFamily="18" charset="0"/>
                <a:ea typeface="宋体" panose="02010600030101010101" pitchFamily="2" charset="-122"/>
              </a:rPr>
              <a:t>Youth Engagement</a:t>
            </a:r>
            <a:endParaRPr lang="en-US" sz="1400" kern="100" dirty="0">
              <a:effectLst/>
              <a:latin typeface="Calibri" panose="020F0502020204030204" pitchFamily="34" charset="0"/>
              <a:ea typeface="宋体" panose="02010600030101010101" pitchFamily="2" charset="-122"/>
            </a:endParaRPr>
          </a:p>
        </p:txBody>
      </p:sp>
      <p:sp>
        <p:nvSpPr>
          <p:cNvPr id="204" name="TextBox 203">
            <a:extLst>
              <a:ext uri="{FF2B5EF4-FFF2-40B4-BE49-F238E27FC236}">
                <a16:creationId xmlns="" xmlns:a16="http://schemas.microsoft.com/office/drawing/2014/main" id="{83607FDB-BCC9-684F-D527-FE60FDA7B173}"/>
              </a:ext>
            </a:extLst>
          </p:cNvPr>
          <p:cNvSpPr txBox="1"/>
          <p:nvPr/>
        </p:nvSpPr>
        <p:spPr>
          <a:xfrm>
            <a:off x="240563" y="4403309"/>
            <a:ext cx="2647233" cy="1263166"/>
          </a:xfrm>
          <a:prstGeom prst="rect">
            <a:avLst/>
          </a:prstGeom>
          <a:noFill/>
        </p:spPr>
        <p:txBody>
          <a:bodyPr wrap="square">
            <a:spAutoFit/>
          </a:bodyPr>
          <a:lstStyle/>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Vrinda" panose="020B0502040204020203" pitchFamily="34" charset="0"/>
              </a:rPr>
              <a:t>Engaging the youth through education, employment opportunities, and participation.</a:t>
            </a:r>
            <a:endParaRPr lang="en-US" sz="1600" kern="100" dirty="0">
              <a:effectLst/>
              <a:latin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73249847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ECFD"/>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4F7EBAE4-9945-4473-9E34-B2C66EA0F0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 xmlns:a16="http://schemas.microsoft.com/office/drawing/2014/main" id="{28A6981E-C73B-9622-0F1D-F2F60D9EB28A}"/>
              </a:ext>
            </a:extLst>
          </p:cNvPr>
          <p:cNvSpPr txBox="1"/>
          <p:nvPr/>
        </p:nvSpPr>
        <p:spPr>
          <a:xfrm>
            <a:off x="150020" y="365125"/>
            <a:ext cx="5393361"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0" i="0" dirty="0">
                <a:effectLst/>
                <a:latin typeface="+mj-lt"/>
                <a:ea typeface="+mj-ea"/>
                <a:cs typeface="+mj-cs"/>
              </a:rPr>
              <a:t>Impacts Of Politics in Bangladesh</a:t>
            </a:r>
            <a:endParaRPr lang="en-US" sz="4400" dirty="0">
              <a:latin typeface="+mj-lt"/>
              <a:ea typeface="+mj-ea"/>
              <a:cs typeface="+mj-cs"/>
            </a:endParaRPr>
          </a:p>
        </p:txBody>
      </p:sp>
      <p:sp>
        <p:nvSpPr>
          <p:cNvPr id="7" name="TextBox 6">
            <a:extLst>
              <a:ext uri="{FF2B5EF4-FFF2-40B4-BE49-F238E27FC236}">
                <a16:creationId xmlns="" xmlns:a16="http://schemas.microsoft.com/office/drawing/2014/main" id="{A20FE56B-1934-F10C-75C0-CE8E66D59085}"/>
              </a:ext>
            </a:extLst>
          </p:cNvPr>
          <p:cNvSpPr txBox="1"/>
          <p:nvPr/>
        </p:nvSpPr>
        <p:spPr>
          <a:xfrm>
            <a:off x="211742" y="1736243"/>
            <a:ext cx="6084367" cy="4688980"/>
          </a:xfrm>
          <a:prstGeom prst="rect">
            <a:avLst/>
          </a:prstGeom>
        </p:spPr>
        <p:txBody>
          <a:bodyPr vert="horz" lIns="91440" tIns="45720" rIns="91440" bIns="45720" rtlCol="0">
            <a:noAutofit/>
          </a:bodyPr>
          <a:lstStyle/>
          <a:p>
            <a:pPr>
              <a:lnSpc>
                <a:spcPct val="90000"/>
              </a:lnSpc>
              <a:spcAft>
                <a:spcPts val="600"/>
              </a:spcAft>
            </a:pPr>
            <a:r>
              <a:rPr lang="en-US" sz="2400" b="0" i="0" dirty="0">
                <a:effectLst/>
                <a:latin typeface="Times New Roman" panose="02020603050405020304" pitchFamily="18" charset="0"/>
                <a:cs typeface="Times New Roman" panose="02020603050405020304" pitchFamily="18" charset="0"/>
              </a:rPr>
              <a:t>Politics has had a significant impact on Bangladesh, influencing its economic, social, and cultural landscape. The country has experienced periods of political instability, which at times have hindered development and governance. Factors such as political polarization, corruption, and lack of effective governance have sometimes led to challenges in maintaining stability and promoting progress. However, politics has also played a role in shaping policies, infrastructure development, and international relations, contributing to the country's growth and global engagement.</a:t>
            </a:r>
            <a:endParaRPr lang="en-US" sz="2400" dirty="0">
              <a:latin typeface="Times New Roman" panose="02020603050405020304" pitchFamily="18" charset="0"/>
              <a:cs typeface="Times New Roman" panose="02020603050405020304" pitchFamily="18" charset="0"/>
            </a:endParaRPr>
          </a:p>
        </p:txBody>
      </p:sp>
      <p:pic>
        <p:nvPicPr>
          <p:cNvPr id="9" name="Picture 8" descr="A silhouette of a person standing at a podium with a crowd of people&#10;&#10;Description automatically generated">
            <a:extLst>
              <a:ext uri="{FF2B5EF4-FFF2-40B4-BE49-F238E27FC236}">
                <a16:creationId xmlns="" xmlns:a16="http://schemas.microsoft.com/office/drawing/2014/main" id="{81BDDFC2-6F41-F352-F809-422FC779DEF2}"/>
              </a:ext>
            </a:extLst>
          </p:cNvPr>
          <p:cNvPicPr>
            <a:picLocks noChangeAspect="1"/>
          </p:cNvPicPr>
          <p:nvPr/>
        </p:nvPicPr>
        <p:blipFill rotWithShape="1">
          <a:blip r:embed="rId2">
            <a:extLst>
              <a:ext uri="{28A0092B-C50C-407E-A947-70E740481C1C}">
                <a14:useLocalDpi xmlns:a14="http://schemas.microsoft.com/office/drawing/2010/main" val="0"/>
              </a:ext>
            </a:extLst>
          </a:blip>
          <a:srcRect l="9453" r="24843" b="-1"/>
          <a:stretch/>
        </p:blipFill>
        <p:spPr>
          <a:xfrm>
            <a:off x="6231561" y="770419"/>
            <a:ext cx="5265597" cy="526559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3" name="!!Arc">
            <a:extLst>
              <a:ext uri="{FF2B5EF4-FFF2-40B4-BE49-F238E27FC236}">
                <a16:creationId xmlns="" xmlns:a16="http://schemas.microsoft.com/office/drawing/2014/main" id="{70BEB1E7-2F88-40BC-B73D-42E5B6F80B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Oval">
            <a:extLst>
              <a:ext uri="{FF2B5EF4-FFF2-40B4-BE49-F238E27FC236}">
                <a16:creationId xmlns="" xmlns:a16="http://schemas.microsoft.com/office/drawing/2014/main" id="{A7B99495-F43F-4D80-A44F-2CB4764EB9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0293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EFE50EF-06E5-D3AA-3C1F-C8C67341A7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969" b="95516" l="9945" r="97790">
                        <a14:foregroundMark x1="78453" y1="83857" x2="78453" y2="83857"/>
                        <a14:foregroundMark x1="78453" y1="83857" x2="78453" y2="83857"/>
                        <a14:foregroundMark x1="82873" y1="78475" x2="82873" y2="78475"/>
                        <a14:foregroundMark x1="82873" y1="78475" x2="82873" y2="78475"/>
                        <a14:foregroundMark x1="82873" y1="78475" x2="82873" y2="78475"/>
                        <a14:foregroundMark x1="77348" y1="66368" x2="77348" y2="66368"/>
                        <a14:foregroundMark x1="77348" y1="66368" x2="77348" y2="66368"/>
                        <a14:foregroundMark x1="77348" y1="66368" x2="77348" y2="66368"/>
                        <a14:foregroundMark x1="91160" y1="56502" x2="91160" y2="56502"/>
                        <a14:foregroundMark x1="91713" y1="56502" x2="91713" y2="56502"/>
                        <a14:foregroundMark x1="91713" y1="56502" x2="91713" y2="56502"/>
                        <a14:foregroundMark x1="91160" y1="56951" x2="91160" y2="57848"/>
                        <a14:foregroundMark x1="86188" y1="76682" x2="86188" y2="76682"/>
                        <a14:foregroundMark x1="86740" y1="77130" x2="87845" y2="71749"/>
                        <a14:foregroundMark x1="87845" y1="65471" x2="77901" y2="78924"/>
                        <a14:foregroundMark x1="77901" y1="78924" x2="66851" y2="80717"/>
                        <a14:foregroundMark x1="66851" y1="80717" x2="82320" y2="82960"/>
                        <a14:foregroundMark x1="82320" y1="82960" x2="79558" y2="80717"/>
                        <a14:foregroundMark x1="48619" y1="72646" x2="48619" y2="72646"/>
                        <a14:foregroundMark x1="51381" y1="73094" x2="51381" y2="73094"/>
                        <a14:foregroundMark x1="52486" y1="79372" x2="52486" y2="79372"/>
                        <a14:foregroundMark x1="51934" y1="79821" x2="51934" y2="79821"/>
                        <a14:foregroundMark x1="51934" y1="79821" x2="51934" y2="79821"/>
                        <a14:foregroundMark x1="71823" y1="92377" x2="71823" y2="92377"/>
                        <a14:foregroundMark x1="71823" y1="92377" x2="71823" y2="92377"/>
                        <a14:foregroundMark x1="71823" y1="92377" x2="71823" y2="92377"/>
                        <a14:foregroundMark x1="71823" y1="92377" x2="71823" y2="92377"/>
                        <a14:foregroundMark x1="71823" y1="92377" x2="71823" y2="92377"/>
                        <a14:foregroundMark x1="71823" y1="92377" x2="71823" y2="92377"/>
                        <a14:foregroundMark x1="71823" y1="92377" x2="71823" y2="92377"/>
                        <a14:foregroundMark x1="90055" y1="91031" x2="90055" y2="91031"/>
                        <a14:foregroundMark x1="90055" y1="91480" x2="90055" y2="91480"/>
                        <a14:foregroundMark x1="90055" y1="91480" x2="90055" y2="91480"/>
                        <a14:foregroundMark x1="90055" y1="91031" x2="90055" y2="91031"/>
                        <a14:foregroundMark x1="87845" y1="88789" x2="87845" y2="86099"/>
                        <a14:foregroundMark x1="87845" y1="77130" x2="87845" y2="77130"/>
                        <a14:foregroundMark x1="87845" y1="77130" x2="87845" y2="77130"/>
                        <a14:foregroundMark x1="87845" y1="77130" x2="87845" y2="77130"/>
                        <a14:foregroundMark x1="93923" y1="70852" x2="93923" y2="70852"/>
                        <a14:foregroundMark x1="94475" y1="71300" x2="95580" y2="77130"/>
                        <a14:foregroundMark x1="95580" y1="86099" x2="95580" y2="86099"/>
                        <a14:foregroundMark x1="94475" y1="89686" x2="94475" y2="89686"/>
                        <a14:foregroundMark x1="96685" y1="95964" x2="96685" y2="95964"/>
                        <a14:foregroundMark x1="97790" y1="95516" x2="97790" y2="95516"/>
                      </a14:backgroundRemoval>
                    </a14:imgEffect>
                  </a14:imgLayer>
                </a14:imgProps>
              </a:ext>
            </a:extLst>
          </a:blip>
          <a:stretch>
            <a:fillRect/>
          </a:stretch>
        </p:blipFill>
        <p:spPr>
          <a:xfrm>
            <a:off x="8166966" y="868680"/>
            <a:ext cx="4025034" cy="5632704"/>
          </a:xfrm>
          <a:prstGeom prst="rect">
            <a:avLst/>
          </a:prstGeom>
        </p:spPr>
      </p:pic>
      <p:sp>
        <p:nvSpPr>
          <p:cNvPr id="4" name="Rectangle: Top Corners Rounded 3">
            <a:extLst>
              <a:ext uri="{FF2B5EF4-FFF2-40B4-BE49-F238E27FC236}">
                <a16:creationId xmlns="" xmlns:a16="http://schemas.microsoft.com/office/drawing/2014/main" id="{9E4CF0E1-F652-FCAA-4BD4-CAFD6FF219E8}"/>
              </a:ext>
            </a:extLst>
          </p:cNvPr>
          <p:cNvSpPr/>
          <p:nvPr/>
        </p:nvSpPr>
        <p:spPr>
          <a:xfrm>
            <a:off x="304800" y="457200"/>
            <a:ext cx="8317992" cy="1216152"/>
          </a:xfrm>
          <a:prstGeom prst="round2Same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24353C73-11E3-D7FA-08C5-86F4A976A0D3}"/>
              </a:ext>
            </a:extLst>
          </p:cNvPr>
          <p:cNvSpPr txBox="1"/>
          <p:nvPr/>
        </p:nvSpPr>
        <p:spPr>
          <a:xfrm>
            <a:off x="304800" y="710684"/>
            <a:ext cx="6629400" cy="584775"/>
          </a:xfrm>
          <a:prstGeom prst="rect">
            <a:avLst/>
          </a:prstGeom>
          <a:noFill/>
        </p:spPr>
        <p:txBody>
          <a:bodyPr wrap="square">
            <a:spAutoFit/>
          </a:bodyPr>
          <a:lstStyle/>
          <a:p>
            <a:pPr marL="0" marR="0" algn="ctr">
              <a:spcBef>
                <a:spcPts val="0"/>
              </a:spcBef>
              <a:spcAft>
                <a:spcPts val="0"/>
              </a:spcAft>
            </a:pPr>
            <a:r>
              <a:rPr lang="en-US" sz="3200" b="1" kern="100" dirty="0">
                <a:solidFill>
                  <a:schemeClr val="bg1"/>
                </a:solidFill>
                <a:effectLst/>
                <a:latin typeface="Calibri" panose="020F0502020204030204" pitchFamily="34" charset="0"/>
                <a:ea typeface="宋体" panose="02010600030101010101" pitchFamily="2" charset="-122"/>
              </a:rPr>
              <a:t>Challenges to Implementing Solutions</a:t>
            </a:r>
          </a:p>
        </p:txBody>
      </p:sp>
      <p:sp>
        <p:nvSpPr>
          <p:cNvPr id="10" name="TextBox 9">
            <a:extLst>
              <a:ext uri="{FF2B5EF4-FFF2-40B4-BE49-F238E27FC236}">
                <a16:creationId xmlns="" xmlns:a16="http://schemas.microsoft.com/office/drawing/2014/main" id="{9FB14739-52DF-A284-CAFF-770363879BCA}"/>
              </a:ext>
            </a:extLst>
          </p:cNvPr>
          <p:cNvSpPr txBox="1"/>
          <p:nvPr/>
        </p:nvSpPr>
        <p:spPr>
          <a:xfrm>
            <a:off x="304800" y="1815584"/>
            <a:ext cx="8317992" cy="4539704"/>
          </a:xfrm>
          <a:prstGeom prst="rect">
            <a:avLst/>
          </a:prstGeom>
          <a:noFill/>
        </p:spPr>
        <p:txBody>
          <a:bodyPr wrap="square">
            <a:spAutoFit/>
          </a:bodyPr>
          <a:lstStyle/>
          <a:p>
            <a:pPr marL="342900" lvl="0" indent="-342900" algn="just">
              <a:spcBef>
                <a:spcPts val="500"/>
              </a:spcBef>
              <a:spcAft>
                <a:spcPts val="500"/>
              </a:spcAft>
              <a:buFont typeface="Symbol" panose="05050102010706020507" pitchFamily="18" charset="2"/>
              <a:buChar char=""/>
            </a:pPr>
            <a:r>
              <a:rPr lang="en-US" sz="2200" b="1" kern="0" dirty="0">
                <a:effectLst/>
                <a:latin typeface="Times New Roman" panose="02020603050405020304" pitchFamily="18" charset="0"/>
                <a:cs typeface="Times New Roman" panose="02020603050405020304" pitchFamily="18" charset="0"/>
              </a:rPr>
              <a:t>Overcoming resistance from powerful </a:t>
            </a:r>
            <a:r>
              <a:rPr lang="en-US" sz="2200" b="1" kern="0" dirty="0" smtClean="0">
                <a:effectLst/>
                <a:latin typeface="Times New Roman" panose="02020603050405020304" pitchFamily="18" charset="0"/>
                <a:cs typeface="Times New Roman" panose="02020603050405020304" pitchFamily="18" charset="0"/>
              </a:rPr>
              <a:t>individuals </a:t>
            </a:r>
          </a:p>
          <a:p>
            <a:pPr lvl="0" algn="just">
              <a:spcBef>
                <a:spcPts val="500"/>
              </a:spcBef>
              <a:spcAft>
                <a:spcPts val="500"/>
              </a:spcAft>
            </a:pPr>
            <a:r>
              <a:rPr lang="en-US" sz="2200" dirty="0" smtClean="0">
                <a:latin typeface="Times New Roman" panose="02020603050405020304" pitchFamily="18" charset="0"/>
                <a:cs typeface="Times New Roman" panose="02020603050405020304" pitchFamily="18" charset="0"/>
              </a:rPr>
              <a:t>One </a:t>
            </a:r>
            <a:r>
              <a:rPr lang="en-US" sz="2200" dirty="0">
                <a:latin typeface="Times New Roman" panose="02020603050405020304" pitchFamily="18" charset="0"/>
                <a:cs typeface="Times New Roman" panose="02020603050405020304" pitchFamily="18" charset="0"/>
              </a:rPr>
              <a:t>of the biggest challenges in implementing solutions to improve Bangladesh's political culture is overcoming resistance from powerful individuals and groups who benefit from the current system. These individuals and groups may use their influence to block reforms or undermine efforts to increase transparency and accountability</a:t>
            </a:r>
            <a:r>
              <a:rPr lang="en-US" sz="2200" dirty="0" smtClean="0">
                <a:latin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cs typeface="Times New Roman" panose="02020603050405020304" pitchFamily="18" charset="0"/>
            </a:endParaRPr>
          </a:p>
          <a:p>
            <a:pPr marL="342900" lvl="0" indent="-342900" algn="just">
              <a:spcBef>
                <a:spcPts val="500"/>
              </a:spcBef>
              <a:spcAft>
                <a:spcPts val="500"/>
              </a:spcAft>
              <a:buFont typeface="Symbol" panose="05050102010706020507" pitchFamily="18" charset="2"/>
              <a:buChar char=""/>
            </a:pPr>
            <a:r>
              <a:rPr lang="en-US" sz="2200" b="1" kern="0" dirty="0">
                <a:effectLst/>
                <a:latin typeface="Times New Roman" panose="02020603050405020304" pitchFamily="18" charset="0"/>
                <a:cs typeface="Times New Roman" panose="02020603050405020304" pitchFamily="18" charset="0"/>
              </a:rPr>
              <a:t>Changing the attitudes and behaviors of ordinary </a:t>
            </a:r>
            <a:r>
              <a:rPr lang="en-US" sz="2200" b="1" kern="0" dirty="0" smtClean="0">
                <a:effectLst/>
                <a:latin typeface="Times New Roman" panose="02020603050405020304" pitchFamily="18" charset="0"/>
                <a:cs typeface="Times New Roman" panose="02020603050405020304" pitchFamily="18" charset="0"/>
              </a:rPr>
              <a:t>citizens</a:t>
            </a:r>
          </a:p>
          <a:p>
            <a:pPr lvl="0" algn="just">
              <a:spcBef>
                <a:spcPts val="500"/>
              </a:spcBef>
              <a:spcAft>
                <a:spcPts val="500"/>
              </a:spcAft>
            </a:pPr>
            <a:r>
              <a:rPr lang="en-US" sz="2200" dirty="0" smtClean="0">
                <a:latin typeface="Times New Roman" panose="02020603050405020304" pitchFamily="18" charset="0"/>
                <a:cs typeface="Times New Roman" panose="02020603050405020304" pitchFamily="18" charset="0"/>
              </a:rPr>
              <a:t>Another </a:t>
            </a:r>
            <a:r>
              <a:rPr lang="en-US" sz="2200" dirty="0">
                <a:latin typeface="Times New Roman" panose="02020603050405020304" pitchFamily="18" charset="0"/>
                <a:cs typeface="Times New Roman" panose="02020603050405020304" pitchFamily="18" charset="0"/>
              </a:rPr>
              <a:t>challenge is changing the attitudes and behaviors of ordinary citizens, many of whom have become disillusioned with politics and may not see the value in participating in reform efforts. Educating and mobilizing these citizens will be crucial in building momentum for change.</a:t>
            </a:r>
            <a:endParaRPr lang="en-US" sz="2200"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0212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pointing at a group of people&#10;&#10;Description automatically generated">
            <a:extLst>
              <a:ext uri="{FF2B5EF4-FFF2-40B4-BE49-F238E27FC236}">
                <a16:creationId xmlns="" xmlns:a16="http://schemas.microsoft.com/office/drawing/2014/main" id="{759FF223-B0A3-AC68-19AB-C62CF0E606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71" b="93655" l="1563" r="98047">
                        <a14:foregroundMark x1="10352" y1="14924" x2="10352" y2="14924"/>
                        <a14:foregroundMark x1="10352" y1="14924" x2="10352" y2="14924"/>
                        <a14:foregroundMark x1="10352" y1="14924" x2="10352" y2="14924"/>
                        <a14:foregroundMark x1="8594" y1="28085" x2="8594" y2="28085"/>
                        <a14:foregroundMark x1="8594" y1="28085" x2="8594" y2="28085"/>
                        <a14:foregroundMark x1="8594" y1="28085" x2="8594" y2="28085"/>
                        <a14:foregroundMark x1="8594" y1="28085" x2="8594" y2="28085"/>
                        <a14:foregroundMark x1="8398" y1="35018" x2="8398" y2="35018"/>
                        <a14:foregroundMark x1="8594" y1="35370" x2="8594" y2="35370"/>
                        <a14:foregroundMark x1="8594" y1="35370" x2="8594" y2="35370"/>
                        <a14:foregroundMark x1="8594" y1="35370" x2="8594" y2="35370"/>
                        <a14:foregroundMark x1="8594" y1="35370" x2="8594" y2="35370"/>
                        <a14:foregroundMark x1="8594" y1="35370" x2="8594" y2="35370"/>
                        <a14:foregroundMark x1="10449" y1="46063" x2="10449" y2="46063"/>
                        <a14:foregroundMark x1="10840" y1="46063" x2="10840" y2="46063"/>
                        <a14:foregroundMark x1="10840" y1="46063" x2="10840" y2="46063"/>
                        <a14:foregroundMark x1="4590" y1="25264" x2="4590" y2="25264"/>
                        <a14:foregroundMark x1="4590" y1="25264" x2="4590" y2="25264"/>
                        <a14:foregroundMark x1="4590" y1="25264" x2="4590" y2="25264"/>
                        <a14:foregroundMark x1="4590" y1="25264" x2="4590" y2="25264"/>
                        <a14:foregroundMark x1="3613" y1="23854" x2="3613" y2="23854"/>
                        <a14:foregroundMark x1="3320" y1="23502" x2="3320" y2="23502"/>
                        <a14:foregroundMark x1="2441" y1="26675" x2="2832" y2="27850"/>
                        <a14:foregroundMark x1="2832" y1="29260" x2="3320" y2="33608"/>
                        <a14:foregroundMark x1="6934" y1="37368" x2="6934" y2="37368"/>
                        <a14:foregroundMark x1="8594" y1="38778" x2="10352" y2="40776"/>
                        <a14:foregroundMark x1="12891" y1="41128" x2="12891" y2="41128"/>
                        <a14:foregroundMark x1="12891" y1="41128" x2="12891" y2="41128"/>
                        <a14:foregroundMark x1="1953" y1="87897" x2="1953" y2="87897"/>
                        <a14:foregroundMark x1="1660" y1="88132" x2="1660" y2="88132"/>
                        <a14:foregroundMark x1="1660" y1="88132" x2="1660" y2="88132"/>
                        <a14:foregroundMark x1="16406" y1="87897" x2="16406" y2="87897"/>
                        <a14:foregroundMark x1="16406" y1="87897" x2="16406" y2="87897"/>
                        <a14:foregroundMark x1="16406" y1="87897" x2="16406" y2="87897"/>
                        <a14:foregroundMark x1="16211" y1="87897" x2="16211" y2="87897"/>
                        <a14:foregroundMark x1="15723" y1="87544" x2="15723" y2="87544"/>
                        <a14:foregroundMark x1="25977" y1="70505" x2="25977" y2="70505"/>
                        <a14:foregroundMark x1="25977" y1="70858" x2="25977" y2="70858"/>
                        <a14:foregroundMark x1="25977" y1="70858" x2="25977" y2="70858"/>
                        <a14:foregroundMark x1="25977" y1="70858" x2="25977" y2="70858"/>
                        <a14:foregroundMark x1="33203" y1="65952" x2="33203" y2="66510"/>
                        <a14:foregroundMark x1="40527" y1="69330" x2="40723" y2="74618"/>
                        <a14:foregroundMark x1="30664" y1="82021" x2="31641" y2="88954"/>
                        <a14:foregroundMark x1="65332" y1="70858" x2="65332" y2="78378"/>
                        <a14:foregroundMark x1="65332" y1="78378" x2="65332" y2="78378"/>
                        <a14:foregroundMark x1="79395" y1="71680" x2="79590" y2="77791"/>
                        <a14:foregroundMark x1="83398" y1="86957" x2="84570" y2="93655"/>
                        <a14:foregroundMark x1="97168" y1="84724" x2="97656" y2="91892"/>
                        <a14:foregroundMark x1="97656" y1="91892" x2="98047" y2="92127"/>
                        <a14:foregroundMark x1="28711" y1="17156" x2="28711" y2="17156"/>
                        <a14:foregroundMark x1="28516" y1="16804" x2="28516" y2="16804"/>
                        <a14:foregroundMark x1="29688" y1="16216" x2="29688" y2="16216"/>
                        <a14:foregroundMark x1="90918" y1="28672" x2="95313" y2="45358"/>
                        <a14:foregroundMark x1="95313" y1="45358" x2="95313" y2="45358"/>
                        <a14:foregroundMark x1="76563" y1="17744" x2="76563" y2="17744"/>
                        <a14:foregroundMark x1="76758" y1="17391" x2="76758" y2="17391"/>
                        <a14:foregroundMark x1="75293" y1="16569" x2="75293" y2="16569"/>
                        <a14:foregroundMark x1="75098" y1="16804" x2="75098" y2="16804"/>
                        <a14:foregroundMark x1="30273" y1="15276" x2="30273" y2="15276"/>
                        <a14:foregroundMark x1="30859" y1="15041" x2="30859" y2="15041"/>
                        <a14:foregroundMark x1="75391" y1="16686" x2="73633" y2="15864"/>
                        <a14:foregroundMark x1="30273" y1="15394" x2="30957" y2="15041"/>
                        <a14:backgroundMark x1="23633" y1="51469" x2="22852" y2="59929"/>
                        <a14:backgroundMark x1="33008" y1="54759" x2="33594" y2="65922"/>
                        <a14:backgroundMark x1="71387" y1="54172" x2="72656" y2="67333"/>
                        <a14:backgroundMark x1="83789" y1="49001" x2="84180" y2="60752"/>
                      </a14:backgroundRemoval>
                    </a14:imgEffect>
                  </a14:imgLayer>
                </a14:imgProps>
              </a:ext>
              <a:ext uri="{28A0092B-C50C-407E-A947-70E740481C1C}">
                <a14:useLocalDpi xmlns:a14="http://schemas.microsoft.com/office/drawing/2010/main" val="0"/>
              </a:ext>
            </a:extLst>
          </a:blip>
          <a:stretch>
            <a:fillRect/>
          </a:stretch>
        </p:blipFill>
        <p:spPr>
          <a:xfrm>
            <a:off x="0" y="288485"/>
            <a:ext cx="12192000" cy="6957174"/>
          </a:xfrm>
          <a:prstGeom prst="rect">
            <a:avLst/>
          </a:prstGeom>
          <a:ln>
            <a:noFill/>
          </a:ln>
        </p:spPr>
      </p:pic>
      <p:sp>
        <p:nvSpPr>
          <p:cNvPr id="20" name="Isosceles Triangle 19">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0142AFED-8ADD-47AB-77FB-EC1D6C2050F5}"/>
              </a:ext>
            </a:extLst>
          </p:cNvPr>
          <p:cNvSpPr txBox="1"/>
          <p:nvPr/>
        </p:nvSpPr>
        <p:spPr>
          <a:xfrm>
            <a:off x="3157538" y="546394"/>
            <a:ext cx="6105524" cy="923330"/>
          </a:xfrm>
          <a:prstGeom prst="rect">
            <a:avLst/>
          </a:prstGeom>
          <a:noFill/>
        </p:spPr>
        <p:txBody>
          <a:bodyPr wrap="square">
            <a:spAutoFit/>
          </a:bodyPr>
          <a:lstStyle/>
          <a:p>
            <a:pPr marL="228600" algn="ctr">
              <a:spcBef>
                <a:spcPts val="500"/>
              </a:spcBef>
              <a:spcAft>
                <a:spcPts val="500"/>
              </a:spcAft>
            </a:pPr>
            <a:r>
              <a:rPr lang="en-US" sz="5400" b="1" kern="0" dirty="0">
                <a:effectLst/>
                <a:latin typeface="Times New Roman" panose="02020603050405020304" pitchFamily="18" charset="0"/>
              </a:rPr>
              <a:t>Conclusion</a:t>
            </a:r>
            <a:endParaRPr lang="en-US" sz="5400" dirty="0">
              <a:effectLst/>
              <a:latin typeface="Times New Roman" panose="02020603050405020304" pitchFamily="18" charset="0"/>
            </a:endParaRPr>
          </a:p>
        </p:txBody>
      </p:sp>
      <p:sp>
        <p:nvSpPr>
          <p:cNvPr id="7" name="TextBox 6">
            <a:extLst>
              <a:ext uri="{FF2B5EF4-FFF2-40B4-BE49-F238E27FC236}">
                <a16:creationId xmlns="" xmlns:a16="http://schemas.microsoft.com/office/drawing/2014/main" id="{F093A468-1DD9-C4B9-9994-C441BEF2A3C9}"/>
              </a:ext>
            </a:extLst>
          </p:cNvPr>
          <p:cNvSpPr txBox="1"/>
          <p:nvPr/>
        </p:nvSpPr>
        <p:spPr>
          <a:xfrm>
            <a:off x="2167000" y="1980375"/>
            <a:ext cx="8607321" cy="2839111"/>
          </a:xfrm>
          <a:prstGeom prst="rect">
            <a:avLst/>
          </a:prstGeom>
          <a:noFill/>
        </p:spPr>
        <p:txBody>
          <a:bodyPr wrap="square">
            <a:spAutoFit/>
          </a:bodyPr>
          <a:lstStyle/>
          <a:p>
            <a:pPr algn="ctr">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Vrinda" panose="020B0502040204020203" pitchFamily="34" charset="0"/>
              </a:rPr>
              <a:t>The political culture of Bangladesh is a reflection of its history, values, and aspirations. While challenges such as political polarization, violence, and governance issues persist, there are clear prospects for positive change. By promoting dialogue, strengthening institutions, empowering citizens, and fostering an environment of accountability, Bangladesh can overcome its challenges and pave the way for a more inclusive, prosperous, and democratic future.</a:t>
            </a:r>
            <a:endParaRPr lang="en-US" sz="2400" kern="100" dirty="0">
              <a:effectLst/>
              <a:latin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4327210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 xmlns:a16="http://schemas.microsoft.com/office/drawing/2014/main" id="{8B089790-F4B6-46A7-BB28-7B74A9A9EF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0EF4813F-B40B-AF19-F038-E9958558C7CF}"/>
              </a:ext>
            </a:extLst>
          </p:cNvPr>
          <p:cNvPicPr>
            <a:picLocks noChangeAspect="1"/>
          </p:cNvPicPr>
          <p:nvPr/>
        </p:nvPicPr>
        <p:blipFill rotWithShape="1">
          <a:blip r:embed="rId2"/>
          <a:srcRect t="19985" r="1" b="4728"/>
          <a:stretch/>
        </p:blipFill>
        <p:spPr>
          <a:xfrm>
            <a:off x="-1" y="1"/>
            <a:ext cx="12192000" cy="6068290"/>
          </a:xfrm>
          <a:prstGeom prst="rect">
            <a:avLst/>
          </a:prstGeom>
        </p:spPr>
      </p:pic>
      <p:grpSp>
        <p:nvGrpSpPr>
          <p:cNvPr id="10" name="Group 9">
            <a:extLst>
              <a:ext uri="{FF2B5EF4-FFF2-40B4-BE49-F238E27FC236}">
                <a16:creationId xmlns="" xmlns:a16="http://schemas.microsoft.com/office/drawing/2014/main" id="{9DE3F54D-33BC-4382-A2AB-5E002F0F116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5" y="5029199"/>
            <a:ext cx="12228128" cy="1828800"/>
            <a:chOff x="-305" y="2987478"/>
            <a:chExt cx="12188952" cy="1828800"/>
          </a:xfrm>
        </p:grpSpPr>
        <p:sp>
          <p:nvSpPr>
            <p:cNvPr id="16" name="Freeform: Shape 10">
              <a:extLst>
                <a:ext uri="{FF2B5EF4-FFF2-40B4-BE49-F238E27FC236}">
                  <a16:creationId xmlns="" xmlns:a16="http://schemas.microsoft.com/office/drawing/2014/main" id="{6798451A-4EC8-4869-8DFB-BCE4E00BE55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1">
              <a:extLst>
                <a:ext uri="{FF2B5EF4-FFF2-40B4-BE49-F238E27FC236}">
                  <a16:creationId xmlns="" xmlns:a16="http://schemas.microsoft.com/office/drawing/2014/main" id="{60ECD12F-47FF-48FE-A827-069775A8AD1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2">
              <a:extLst>
                <a:ext uri="{FF2B5EF4-FFF2-40B4-BE49-F238E27FC236}">
                  <a16:creationId xmlns="" xmlns:a16="http://schemas.microsoft.com/office/drawing/2014/main" id="{48928757-970C-4B99-9F9C-0C07E4A9451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4" name="Freeform: Shape 13">
              <a:extLst>
                <a:ext uri="{FF2B5EF4-FFF2-40B4-BE49-F238E27FC236}">
                  <a16:creationId xmlns="" xmlns:a16="http://schemas.microsoft.com/office/drawing/2014/main" id="{1213505B-6136-49EC-951C-1FDA2A6C5B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8386390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AE2B703B-46F9-481A-A605-82E2A828C4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158DF04-0994-39ED-445C-6AC45390FBC6}"/>
              </a:ext>
            </a:extLst>
          </p:cNvPr>
          <p:cNvSpPr txBox="1"/>
          <p:nvPr/>
        </p:nvSpPr>
        <p:spPr>
          <a:xfrm>
            <a:off x="838200" y="459863"/>
            <a:ext cx="10515600" cy="10045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a:solidFill>
                  <a:srgbClr val="FFFFFF"/>
                </a:solidFill>
                <a:latin typeface="+mj-lt"/>
                <a:ea typeface="+mj-ea"/>
                <a:cs typeface="+mj-cs"/>
              </a:rPr>
              <a:t>Group Member</a:t>
            </a:r>
          </a:p>
        </p:txBody>
      </p:sp>
      <p:sp>
        <p:nvSpPr>
          <p:cNvPr id="30" name="Rectangle: Rounded Corners 29">
            <a:extLst>
              <a:ext uri="{FF2B5EF4-FFF2-40B4-BE49-F238E27FC236}">
                <a16:creationId xmlns:a16="http://schemas.microsoft.com/office/drawing/2014/main" xmlns="" id="{F13BE4D7-0C3D-4906-B230-A1C5B4665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blue shirt&#10;&#10;Description automatically generated">
            <a:extLst>
              <a:ext uri="{FF2B5EF4-FFF2-40B4-BE49-F238E27FC236}">
                <a16:creationId xmlns:a16="http://schemas.microsoft.com/office/drawing/2014/main" xmlns="" id="{55639A21-5675-84E4-09DE-734F2090CD2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1280110" y="1831158"/>
            <a:ext cx="2683069" cy="1534584"/>
          </a:xfrm>
          <a:prstGeom prst="rect">
            <a:avLst/>
          </a:prstGeom>
        </p:spPr>
      </p:pic>
      <p:pic>
        <p:nvPicPr>
          <p:cNvPr id="5" name="Picture 4" descr="A person in a blue shirt&#10;&#10;Description automatically generated">
            <a:extLst>
              <a:ext uri="{FF2B5EF4-FFF2-40B4-BE49-F238E27FC236}">
                <a16:creationId xmlns:a16="http://schemas.microsoft.com/office/drawing/2014/main" xmlns="" id="{AFE1B5F3-A085-22AF-B359-FB32DB1D4664}"/>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7158792" y="3932358"/>
            <a:ext cx="2683069" cy="1534584"/>
          </a:xfrm>
          <a:prstGeom prst="rect">
            <a:avLst/>
          </a:prstGeom>
        </p:spPr>
      </p:pic>
      <p:pic>
        <p:nvPicPr>
          <p:cNvPr id="6" name="Picture 5" descr="A person in a blue shirt&#10;&#10;Description automatically generated">
            <a:extLst>
              <a:ext uri="{FF2B5EF4-FFF2-40B4-BE49-F238E27FC236}">
                <a16:creationId xmlns:a16="http://schemas.microsoft.com/office/drawing/2014/main" xmlns="" id="{CEB61168-DEA0-22EE-F5A2-B27AB64F79DB}"/>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4970088" y="3961460"/>
            <a:ext cx="2683069" cy="1534584"/>
          </a:xfrm>
          <a:prstGeom prst="rect">
            <a:avLst/>
          </a:prstGeom>
        </p:spPr>
      </p:pic>
      <p:pic>
        <p:nvPicPr>
          <p:cNvPr id="7" name="Picture 6" descr="A person in a blue shirt&#10;&#10;Description automatically generated">
            <a:extLst>
              <a:ext uri="{FF2B5EF4-FFF2-40B4-BE49-F238E27FC236}">
                <a16:creationId xmlns:a16="http://schemas.microsoft.com/office/drawing/2014/main" xmlns="" id="{FCBE7CDA-F997-CBBE-673B-0519E2426F5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2621644" y="3932359"/>
            <a:ext cx="2683069" cy="1534584"/>
          </a:xfrm>
          <a:prstGeom prst="rect">
            <a:avLst/>
          </a:prstGeom>
        </p:spPr>
      </p:pic>
      <p:pic>
        <p:nvPicPr>
          <p:cNvPr id="8" name="Picture 7" descr="A person in a blue shirt&#10;&#10;Description automatically generated">
            <a:extLst>
              <a:ext uri="{FF2B5EF4-FFF2-40B4-BE49-F238E27FC236}">
                <a16:creationId xmlns:a16="http://schemas.microsoft.com/office/drawing/2014/main" xmlns="" id="{DD272FEE-8FC3-0BC1-4DBC-CB39BEC7E6E0}"/>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3488171" y="1860683"/>
            <a:ext cx="2683069" cy="1534584"/>
          </a:xfrm>
          <a:prstGeom prst="rect">
            <a:avLst/>
          </a:prstGeom>
        </p:spPr>
      </p:pic>
      <p:pic>
        <p:nvPicPr>
          <p:cNvPr id="9" name="Picture 8" descr="A person in a blue shirt&#10;&#10;Description automatically generated">
            <a:extLst>
              <a:ext uri="{FF2B5EF4-FFF2-40B4-BE49-F238E27FC236}">
                <a16:creationId xmlns:a16="http://schemas.microsoft.com/office/drawing/2014/main" xmlns="" id="{A8EDBD5A-8D99-6E25-B4C8-3469E924ED6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6020760" y="1800911"/>
            <a:ext cx="2683069" cy="1534584"/>
          </a:xfrm>
          <a:prstGeom prst="rect">
            <a:avLst/>
          </a:prstGeom>
        </p:spPr>
      </p:pic>
      <p:pic>
        <p:nvPicPr>
          <p:cNvPr id="10" name="Picture 9" descr="A person in a blue shirt&#10;&#10;Description automatically generated">
            <a:extLst>
              <a:ext uri="{FF2B5EF4-FFF2-40B4-BE49-F238E27FC236}">
                <a16:creationId xmlns:a16="http://schemas.microsoft.com/office/drawing/2014/main" xmlns="" id="{E6812CB2-301D-B83C-E8FE-7373266C3784}"/>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529" b="90192" l="10000" r="90000">
                        <a14:foregroundMark x1="46707" y1="57143" x2="46707" y2="57143"/>
                        <a14:foregroundMark x1="46707" y1="57143" x2="46707" y2="57143"/>
                        <a14:foregroundMark x1="45732" y1="62047" x2="45732" y2="62047"/>
                        <a14:foregroundMark x1="47805" y1="58422" x2="47805" y2="58422"/>
                        <a14:foregroundMark x1="47805" y1="58422" x2="47805" y2="58422"/>
                        <a14:foregroundMark x1="47805" y1="58422" x2="47805" y2="58422"/>
                        <a14:foregroundMark x1="47805" y1="58422" x2="47805" y2="58422"/>
                        <a14:foregroundMark x1="47805" y1="58422" x2="47805" y2="58422"/>
                        <a14:foregroundMark x1="47439" y1="59275" x2="47561" y2="60554"/>
                        <a14:foregroundMark x1="47561" y1="60554" x2="47561" y2="60554"/>
                        <a14:foregroundMark x1="53902" y1="60981" x2="53902" y2="60981"/>
                        <a14:foregroundMark x1="53902" y1="60981" x2="53902" y2="60981"/>
                        <a14:foregroundMark x1="53902" y1="60981" x2="53902" y2="60981"/>
                        <a14:foregroundMark x1="53902" y1="60981" x2="53902" y2="60981"/>
                        <a14:foregroundMark x1="53902" y1="60341" x2="53902" y2="60341"/>
                        <a14:foregroundMark x1="54268" y1="57143" x2="54268" y2="57143"/>
                        <a14:foregroundMark x1="54512" y1="56716" x2="54512" y2="56716"/>
                        <a14:foregroundMark x1="55244" y1="56716" x2="55244" y2="56716"/>
                        <a14:foregroundMark x1="48902" y1="8742" x2="52927" y2="9595"/>
                        <a14:foregroundMark x1="47805" y1="90192" x2="52927" y2="89979"/>
                      </a14:backgroundRemoval>
                    </a14:imgEffect>
                  </a14:imgLayer>
                </a14:imgProps>
              </a:ext>
              <a:ext uri="{28A0092B-C50C-407E-A947-70E740481C1C}">
                <a14:useLocalDpi xmlns:a14="http://schemas.microsoft.com/office/drawing/2010/main" val="0"/>
              </a:ext>
            </a:extLst>
          </a:blip>
          <a:stretch>
            <a:fillRect/>
          </a:stretch>
        </p:blipFill>
        <p:spPr>
          <a:xfrm>
            <a:off x="8228821" y="1860683"/>
            <a:ext cx="2683069" cy="1534584"/>
          </a:xfrm>
          <a:prstGeom prst="rect">
            <a:avLst/>
          </a:prstGeom>
        </p:spPr>
      </p:pic>
      <p:sp>
        <p:nvSpPr>
          <p:cNvPr id="12" name="TextBox 11">
            <a:extLst>
              <a:ext uri="{FF2B5EF4-FFF2-40B4-BE49-F238E27FC236}">
                <a16:creationId xmlns:a16="http://schemas.microsoft.com/office/drawing/2014/main" xmlns="" id="{ED581058-E10D-B544-7A30-E3808DB5E931}"/>
              </a:ext>
            </a:extLst>
          </p:cNvPr>
          <p:cNvSpPr txBox="1"/>
          <p:nvPr/>
        </p:nvSpPr>
        <p:spPr>
          <a:xfrm>
            <a:off x="1697888" y="3446108"/>
            <a:ext cx="1932280" cy="579261"/>
          </a:xfrm>
          <a:prstGeom prst="rect">
            <a:avLst/>
          </a:prstGeom>
          <a:noFill/>
        </p:spPr>
        <p:txBody>
          <a:bodyPr wrap="square">
            <a:spAutoFit/>
          </a:bodyPr>
          <a:lstStyle/>
          <a:p>
            <a:pPr algn="ctr" defTabSz="676656">
              <a:spcAft>
                <a:spcPts val="600"/>
              </a:spcAft>
            </a:pPr>
            <a:r>
              <a:rPr lang="it-IT" sz="1332" kern="1200" dirty="0" smtClean="0">
                <a:solidFill>
                  <a:srgbClr val="050505"/>
                </a:solidFill>
                <a:latin typeface="Segoe UI Historic" panose="020B0502040204020203" pitchFamily="34" charset="0"/>
                <a:ea typeface="+mn-ea"/>
                <a:cs typeface="+mn-cs"/>
              </a:rPr>
              <a:t>A.F.M. RAFIUL HASSAN</a:t>
            </a:r>
            <a:endParaRPr lang="it-IT" sz="1332" kern="1200" dirty="0">
              <a:solidFill>
                <a:srgbClr val="050505"/>
              </a:solidFill>
              <a:latin typeface="Segoe UI Historic" panose="020B0502040204020203" pitchFamily="34" charset="0"/>
              <a:ea typeface="+mn-ea"/>
              <a:cs typeface="+mn-cs"/>
            </a:endParaRPr>
          </a:p>
          <a:p>
            <a:pPr algn="ctr" defTabSz="676656">
              <a:spcAft>
                <a:spcPts val="600"/>
              </a:spcAft>
            </a:pPr>
            <a:r>
              <a:rPr lang="it-IT" sz="1332" kern="1200" dirty="0">
                <a:solidFill>
                  <a:srgbClr val="050505"/>
                </a:solidFill>
                <a:latin typeface="Segoe UI Historic" panose="020B0502040204020203" pitchFamily="34" charset="0"/>
                <a:ea typeface="+mn-ea"/>
                <a:cs typeface="+mn-cs"/>
              </a:rPr>
              <a:t>(22-47048-1)</a:t>
            </a:r>
            <a:endParaRPr lang="en-US" dirty="0"/>
          </a:p>
        </p:txBody>
      </p:sp>
      <p:sp>
        <p:nvSpPr>
          <p:cNvPr id="14" name="TextBox 13">
            <a:extLst>
              <a:ext uri="{FF2B5EF4-FFF2-40B4-BE49-F238E27FC236}">
                <a16:creationId xmlns:a16="http://schemas.microsoft.com/office/drawing/2014/main" xmlns="" id="{D517F805-FAA8-D91A-97AA-D4871DB56DE5}"/>
              </a:ext>
            </a:extLst>
          </p:cNvPr>
          <p:cNvSpPr txBox="1"/>
          <p:nvPr/>
        </p:nvSpPr>
        <p:spPr>
          <a:xfrm>
            <a:off x="3797044" y="3446107"/>
            <a:ext cx="2223716" cy="579261"/>
          </a:xfrm>
          <a:prstGeom prst="rect">
            <a:avLst/>
          </a:prstGeom>
          <a:noFill/>
        </p:spPr>
        <p:txBody>
          <a:bodyPr wrap="square">
            <a:spAutoFit/>
          </a:bodyPr>
          <a:lstStyle/>
          <a:p>
            <a:pPr algn="ctr" defTabSz="676656">
              <a:spcAft>
                <a:spcPts val="600"/>
              </a:spcAft>
            </a:pPr>
            <a:r>
              <a:rPr lang="en-US" sz="1332" kern="1200" dirty="0" smtClean="0">
                <a:solidFill>
                  <a:srgbClr val="050505"/>
                </a:solidFill>
                <a:latin typeface="Segoe UI Historic" panose="020B0502040204020203" pitchFamily="34" charset="0"/>
                <a:ea typeface="+mn-ea"/>
                <a:cs typeface="+mn-cs"/>
              </a:rPr>
              <a:t>MD. ASHIKUZZAMAN ABIR</a:t>
            </a:r>
            <a:endParaRPr lang="en-US" sz="1332" kern="1200" dirty="0">
              <a:solidFill>
                <a:srgbClr val="050505"/>
              </a:solidFill>
              <a:latin typeface="Segoe UI Historic" panose="020B0502040204020203" pitchFamily="34" charset="0"/>
              <a:ea typeface="+mn-ea"/>
              <a:cs typeface="+mn-cs"/>
            </a:endParaRPr>
          </a:p>
          <a:p>
            <a:pPr algn="ctr" defTabSz="676656">
              <a:spcAft>
                <a:spcPts val="600"/>
              </a:spcAft>
            </a:pPr>
            <a:r>
              <a:rPr lang="en-US" sz="1332" kern="1200" dirty="0">
                <a:solidFill>
                  <a:srgbClr val="050505"/>
                </a:solidFill>
                <a:latin typeface="Segoe UI Historic" panose="020B0502040204020203" pitchFamily="34" charset="0"/>
                <a:ea typeface="+mn-ea"/>
                <a:cs typeface="+mn-cs"/>
              </a:rPr>
              <a:t>(22-47006-1)</a:t>
            </a:r>
            <a:endParaRPr lang="en-US" dirty="0"/>
          </a:p>
        </p:txBody>
      </p:sp>
      <p:sp>
        <p:nvSpPr>
          <p:cNvPr id="15" name="TextBox 14">
            <a:extLst>
              <a:ext uri="{FF2B5EF4-FFF2-40B4-BE49-F238E27FC236}">
                <a16:creationId xmlns:a16="http://schemas.microsoft.com/office/drawing/2014/main" xmlns="" id="{8031C965-8BD1-9EA4-7594-EEF85893A876}"/>
              </a:ext>
            </a:extLst>
          </p:cNvPr>
          <p:cNvSpPr txBox="1"/>
          <p:nvPr/>
        </p:nvSpPr>
        <p:spPr>
          <a:xfrm>
            <a:off x="6518407" y="3430905"/>
            <a:ext cx="1687775" cy="579261"/>
          </a:xfrm>
          <a:prstGeom prst="rect">
            <a:avLst/>
          </a:prstGeom>
          <a:noFill/>
        </p:spPr>
        <p:txBody>
          <a:bodyPr wrap="square" rtlCol="0">
            <a:spAutoFit/>
          </a:bodyPr>
          <a:lstStyle/>
          <a:p>
            <a:pPr algn="ctr" defTabSz="676656">
              <a:spcAft>
                <a:spcPts val="600"/>
              </a:spcAft>
            </a:pPr>
            <a:r>
              <a:rPr lang="en-US" sz="1332" kern="1200" dirty="0" smtClean="0">
                <a:solidFill>
                  <a:schemeClr val="tx1"/>
                </a:solidFill>
                <a:latin typeface="+mn-lt"/>
                <a:ea typeface="+mn-ea"/>
                <a:cs typeface="+mn-cs"/>
              </a:rPr>
              <a:t>MD. JAHID HASAN</a:t>
            </a:r>
            <a:endParaRPr lang="en-US" sz="1332" kern="1200" dirty="0">
              <a:solidFill>
                <a:schemeClr val="tx1"/>
              </a:solidFill>
              <a:latin typeface="+mn-lt"/>
              <a:ea typeface="+mn-ea"/>
              <a:cs typeface="+mn-cs"/>
            </a:endParaRPr>
          </a:p>
          <a:p>
            <a:pPr algn="ctr" defTabSz="676656">
              <a:spcAft>
                <a:spcPts val="600"/>
              </a:spcAft>
            </a:pPr>
            <a:r>
              <a:rPr lang="en-US" sz="1332" kern="1200" dirty="0">
                <a:solidFill>
                  <a:schemeClr val="tx1"/>
                </a:solidFill>
                <a:latin typeface="+mn-lt"/>
                <a:ea typeface="+mn-ea"/>
                <a:cs typeface="+mn-cs"/>
              </a:rPr>
              <a:t>(22-47010-1)</a:t>
            </a:r>
            <a:endParaRPr lang="en-US" dirty="0"/>
          </a:p>
        </p:txBody>
      </p:sp>
      <p:sp>
        <p:nvSpPr>
          <p:cNvPr id="17" name="TextBox 16">
            <a:extLst>
              <a:ext uri="{FF2B5EF4-FFF2-40B4-BE49-F238E27FC236}">
                <a16:creationId xmlns:a16="http://schemas.microsoft.com/office/drawing/2014/main" xmlns="" id="{0319D388-8356-4555-13A0-0AC959E7FAF4}"/>
              </a:ext>
            </a:extLst>
          </p:cNvPr>
          <p:cNvSpPr txBox="1"/>
          <p:nvPr/>
        </p:nvSpPr>
        <p:spPr>
          <a:xfrm>
            <a:off x="8500326" y="3430905"/>
            <a:ext cx="2135936" cy="856260"/>
          </a:xfrm>
          <a:prstGeom prst="rect">
            <a:avLst/>
          </a:prstGeom>
          <a:noFill/>
        </p:spPr>
        <p:txBody>
          <a:bodyPr wrap="square">
            <a:spAutoFit/>
          </a:bodyPr>
          <a:lstStyle/>
          <a:p>
            <a:pPr algn="ctr" defTabSz="676656">
              <a:spcAft>
                <a:spcPts val="600"/>
              </a:spcAft>
            </a:pPr>
            <a:r>
              <a:rPr lang="en-US" sz="1332" kern="1200" dirty="0" smtClean="0">
                <a:solidFill>
                  <a:srgbClr val="050505"/>
                </a:solidFill>
                <a:latin typeface="Segoe UI Historic" panose="020B0502040204020203" pitchFamily="34" charset="0"/>
                <a:ea typeface="+mn-ea"/>
                <a:cs typeface="+mn-cs"/>
              </a:rPr>
              <a:t>NILADRI BISWAS RIVA </a:t>
            </a:r>
            <a:endParaRPr lang="en-US" sz="1332" kern="1200" dirty="0">
              <a:solidFill>
                <a:srgbClr val="050505"/>
              </a:solidFill>
              <a:latin typeface="Segoe UI Historic" panose="020B0502040204020203" pitchFamily="34" charset="0"/>
              <a:ea typeface="+mn-ea"/>
              <a:cs typeface="+mn-cs"/>
            </a:endParaRPr>
          </a:p>
          <a:p>
            <a:pPr algn="ctr" defTabSz="676656">
              <a:spcAft>
                <a:spcPts val="600"/>
              </a:spcAft>
            </a:pPr>
            <a:r>
              <a:rPr lang="en-US" sz="1332" kern="1200" dirty="0">
                <a:solidFill>
                  <a:srgbClr val="050505"/>
                </a:solidFill>
                <a:latin typeface="Segoe UI Historic" panose="020B0502040204020203" pitchFamily="34" charset="0"/>
                <a:ea typeface="+mn-ea"/>
                <a:cs typeface="+mn-cs"/>
              </a:rPr>
              <a:t>ID: 22-47834-2 </a:t>
            </a:r>
            <a:r>
              <a:rPr lang="en-US" sz="1332" kern="1200" dirty="0">
                <a:solidFill>
                  <a:schemeClr val="tx1"/>
                </a:solidFill>
                <a:latin typeface="+mn-lt"/>
                <a:ea typeface="+mn-ea"/>
                <a:cs typeface="+mn-cs"/>
              </a:rPr>
              <a:t/>
            </a:r>
            <a:br>
              <a:rPr lang="en-US" sz="1332" kern="1200" dirty="0">
                <a:solidFill>
                  <a:schemeClr val="tx1"/>
                </a:solidFill>
                <a:latin typeface="+mn-lt"/>
                <a:ea typeface="+mn-ea"/>
                <a:cs typeface="+mn-cs"/>
              </a:rPr>
            </a:br>
            <a:endParaRPr lang="en-US" dirty="0"/>
          </a:p>
        </p:txBody>
      </p:sp>
      <p:sp>
        <p:nvSpPr>
          <p:cNvPr id="19" name="TextBox 18">
            <a:extLst>
              <a:ext uri="{FF2B5EF4-FFF2-40B4-BE49-F238E27FC236}">
                <a16:creationId xmlns:a16="http://schemas.microsoft.com/office/drawing/2014/main" xmlns="" id="{4E926F5C-AD74-94DC-19F2-59198EFAD67F}"/>
              </a:ext>
            </a:extLst>
          </p:cNvPr>
          <p:cNvSpPr txBox="1"/>
          <p:nvPr/>
        </p:nvSpPr>
        <p:spPr>
          <a:xfrm>
            <a:off x="2830193" y="5403711"/>
            <a:ext cx="2256875" cy="579261"/>
          </a:xfrm>
          <a:prstGeom prst="rect">
            <a:avLst/>
          </a:prstGeom>
          <a:noFill/>
        </p:spPr>
        <p:txBody>
          <a:bodyPr wrap="square">
            <a:spAutoFit/>
          </a:bodyPr>
          <a:lstStyle/>
          <a:p>
            <a:pPr algn="ctr" defTabSz="676656">
              <a:spcAft>
                <a:spcPts val="600"/>
              </a:spcAft>
            </a:pPr>
            <a:r>
              <a:rPr lang="en-US" sz="1332" kern="1200" dirty="0" smtClean="0">
                <a:solidFill>
                  <a:srgbClr val="050505"/>
                </a:solidFill>
                <a:latin typeface="Segoe UI Historic" panose="020B0502040204020203" pitchFamily="34" charset="0"/>
                <a:ea typeface="+mn-ea"/>
                <a:cs typeface="+mn-cs"/>
              </a:rPr>
              <a:t>SANJUKTA DAS</a:t>
            </a:r>
            <a:endParaRPr lang="en-US" sz="1332" kern="1200" dirty="0">
              <a:solidFill>
                <a:srgbClr val="050505"/>
              </a:solidFill>
              <a:latin typeface="Segoe UI Historic" panose="020B0502040204020203" pitchFamily="34" charset="0"/>
              <a:ea typeface="+mn-ea"/>
              <a:cs typeface="+mn-cs"/>
            </a:endParaRPr>
          </a:p>
          <a:p>
            <a:pPr algn="ctr" defTabSz="676656">
              <a:spcAft>
                <a:spcPts val="600"/>
              </a:spcAft>
            </a:pPr>
            <a:r>
              <a:rPr lang="en-US" sz="1332" kern="1200" dirty="0">
                <a:solidFill>
                  <a:srgbClr val="050505"/>
                </a:solidFill>
                <a:latin typeface="Segoe UI Historic" panose="020B0502040204020203" pitchFamily="34" charset="0"/>
                <a:ea typeface="+mn-ea"/>
                <a:cs typeface="+mn-cs"/>
              </a:rPr>
              <a:t> ID :22-47801-2</a:t>
            </a:r>
            <a:endParaRPr lang="en-US" dirty="0"/>
          </a:p>
        </p:txBody>
      </p:sp>
      <p:sp>
        <p:nvSpPr>
          <p:cNvPr id="21" name="TextBox 20">
            <a:extLst>
              <a:ext uri="{FF2B5EF4-FFF2-40B4-BE49-F238E27FC236}">
                <a16:creationId xmlns:a16="http://schemas.microsoft.com/office/drawing/2014/main" xmlns="" id="{79BED1C5-6C97-51CD-CC00-41F4BBCE1C8B}"/>
              </a:ext>
            </a:extLst>
          </p:cNvPr>
          <p:cNvSpPr txBox="1"/>
          <p:nvPr/>
        </p:nvSpPr>
        <p:spPr>
          <a:xfrm>
            <a:off x="5158524" y="5466943"/>
            <a:ext cx="2256875" cy="856260"/>
          </a:xfrm>
          <a:prstGeom prst="rect">
            <a:avLst/>
          </a:prstGeom>
          <a:noFill/>
        </p:spPr>
        <p:txBody>
          <a:bodyPr wrap="square">
            <a:spAutoFit/>
          </a:bodyPr>
          <a:lstStyle/>
          <a:p>
            <a:pPr algn="ctr" defTabSz="676656">
              <a:spcAft>
                <a:spcPts val="600"/>
              </a:spcAft>
            </a:pPr>
            <a:r>
              <a:rPr lang="de-DE" sz="1332" kern="1200" dirty="0">
                <a:solidFill>
                  <a:srgbClr val="050505"/>
                </a:solidFill>
                <a:latin typeface="Segoe UI Historic" panose="020B0502040204020203" pitchFamily="34" charset="0"/>
                <a:ea typeface="+mn-ea"/>
                <a:cs typeface="+mn-cs"/>
              </a:rPr>
              <a:t> MD. EMRAN NAZIR EFTY </a:t>
            </a:r>
          </a:p>
          <a:p>
            <a:pPr algn="ctr" defTabSz="676656">
              <a:spcAft>
                <a:spcPts val="600"/>
              </a:spcAft>
            </a:pPr>
            <a:r>
              <a:rPr lang="de-DE" sz="1332" kern="1200" dirty="0">
                <a:solidFill>
                  <a:srgbClr val="050505"/>
                </a:solidFill>
                <a:latin typeface="Segoe UI Historic" panose="020B0502040204020203" pitchFamily="34" charset="0"/>
                <a:ea typeface="+mn-ea"/>
                <a:cs typeface="+mn-cs"/>
              </a:rPr>
              <a:t>ID: 22-47802-2 </a:t>
            </a:r>
            <a:r>
              <a:rPr lang="de-DE" sz="1332" kern="1200" dirty="0">
                <a:solidFill>
                  <a:schemeClr val="tx1"/>
                </a:solidFill>
                <a:latin typeface="+mn-lt"/>
                <a:ea typeface="+mn-ea"/>
                <a:cs typeface="+mn-cs"/>
              </a:rPr>
              <a:t/>
            </a:r>
            <a:br>
              <a:rPr lang="de-DE" sz="1332" kern="1200" dirty="0">
                <a:solidFill>
                  <a:schemeClr val="tx1"/>
                </a:solidFill>
                <a:latin typeface="+mn-lt"/>
                <a:ea typeface="+mn-ea"/>
                <a:cs typeface="+mn-cs"/>
              </a:rPr>
            </a:br>
            <a:endParaRPr lang="en-US" dirty="0"/>
          </a:p>
        </p:txBody>
      </p:sp>
      <p:sp>
        <p:nvSpPr>
          <p:cNvPr id="23" name="TextBox 22">
            <a:extLst>
              <a:ext uri="{FF2B5EF4-FFF2-40B4-BE49-F238E27FC236}">
                <a16:creationId xmlns:a16="http://schemas.microsoft.com/office/drawing/2014/main" xmlns="" id="{FC58FC55-0CAB-7D13-77AC-097DA42EDE5A}"/>
              </a:ext>
            </a:extLst>
          </p:cNvPr>
          <p:cNvSpPr txBox="1"/>
          <p:nvPr/>
        </p:nvSpPr>
        <p:spPr>
          <a:xfrm>
            <a:off x="7413211" y="5472957"/>
            <a:ext cx="2174228" cy="579261"/>
          </a:xfrm>
          <a:prstGeom prst="rect">
            <a:avLst/>
          </a:prstGeom>
          <a:noFill/>
        </p:spPr>
        <p:txBody>
          <a:bodyPr wrap="square">
            <a:spAutoFit/>
          </a:bodyPr>
          <a:lstStyle/>
          <a:p>
            <a:pPr algn="ctr" defTabSz="676656">
              <a:spcAft>
                <a:spcPts val="600"/>
              </a:spcAft>
            </a:pPr>
            <a:r>
              <a:rPr lang="en-US" sz="1332" kern="1200">
                <a:solidFill>
                  <a:srgbClr val="050505"/>
                </a:solidFill>
                <a:latin typeface="Segoe UI Historic" panose="020B0502040204020203" pitchFamily="34" charset="0"/>
                <a:ea typeface="+mn-ea"/>
                <a:cs typeface="+mn-cs"/>
              </a:rPr>
              <a:t>TUTUL KUMAR GHOSH</a:t>
            </a:r>
          </a:p>
          <a:p>
            <a:pPr algn="ctr" defTabSz="676656">
              <a:spcAft>
                <a:spcPts val="600"/>
              </a:spcAft>
            </a:pPr>
            <a:r>
              <a:rPr lang="en-US" sz="1332" kern="1200">
                <a:solidFill>
                  <a:srgbClr val="050505"/>
                </a:solidFill>
                <a:latin typeface="Segoe UI Historic" panose="020B0502040204020203" pitchFamily="34" charset="0"/>
                <a:ea typeface="+mn-ea"/>
                <a:cs typeface="+mn-cs"/>
              </a:rPr>
              <a:t>ID: 22-47813-2</a:t>
            </a:r>
            <a:endParaRPr lang="en-US"/>
          </a:p>
        </p:txBody>
      </p:sp>
    </p:spTree>
    <p:extLst>
      <p:ext uri="{BB962C8B-B14F-4D97-AF65-F5344CB8AC3E}">
        <p14:creationId xmlns:p14="http://schemas.microsoft.com/office/powerpoint/2010/main" val="9046669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0">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2">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24" name="Freeform: Shape 23">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 xmlns:a16="http://schemas.microsoft.com/office/drawing/2014/main" id="{68A48AB9-4E66-0722-3340-3CD24B55B518}"/>
              </a:ext>
            </a:extLst>
          </p:cNvPr>
          <p:cNvSpPr/>
          <p:nvPr/>
        </p:nvSpPr>
        <p:spPr>
          <a:xfrm>
            <a:off x="1119191" y="2315662"/>
            <a:ext cx="4111278" cy="432766"/>
          </a:xfrm>
          <a:prstGeom prst="roundRect">
            <a:avLst>
              <a:gd name="adj" fmla="val 500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What Is Politics?</a:t>
            </a:r>
            <a:endParaRPr lang="en-US" sz="2000" b="1">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 xmlns:a16="http://schemas.microsoft.com/office/drawing/2014/main" id="{BFC8FF67-91CB-1BEA-C92C-BA15BF26E950}"/>
              </a:ext>
            </a:extLst>
          </p:cNvPr>
          <p:cNvSpPr/>
          <p:nvPr/>
        </p:nvSpPr>
        <p:spPr>
          <a:xfrm>
            <a:off x="1074643" y="643467"/>
            <a:ext cx="9667227" cy="1300685"/>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 xmlns:a16="http://schemas.microsoft.com/office/drawing/2014/main" id="{99D53E84-3313-4572-3D20-3EE048F025B3}"/>
              </a:ext>
            </a:extLst>
          </p:cNvPr>
          <p:cNvSpPr/>
          <p:nvPr/>
        </p:nvSpPr>
        <p:spPr>
          <a:xfrm>
            <a:off x="6961528" y="2144626"/>
            <a:ext cx="4111278" cy="773251"/>
          </a:xfrm>
          <a:prstGeom prst="roundRect">
            <a:avLst>
              <a:gd name="adj" fmla="val 500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Detailed Overview of The Political Culture in Bangladesh (2008-2023)</a:t>
            </a:r>
            <a:endParaRPr lang="en-US" sz="2000" b="1">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 xmlns:a16="http://schemas.microsoft.com/office/drawing/2014/main" id="{FA9BD815-BFE9-EED1-9B13-B0DB8E98A273}"/>
              </a:ext>
            </a:extLst>
          </p:cNvPr>
          <p:cNvSpPr/>
          <p:nvPr/>
        </p:nvSpPr>
        <p:spPr>
          <a:xfrm>
            <a:off x="6961529" y="3057887"/>
            <a:ext cx="4111278" cy="432766"/>
          </a:xfrm>
          <a:prstGeom prst="roundRect">
            <a:avLst>
              <a:gd name="adj" fmla="val 50000"/>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Challenges in the Political Culture</a:t>
            </a:r>
            <a:endParaRPr lang="en-US" sz="2000" b="1">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 xmlns:a16="http://schemas.microsoft.com/office/drawing/2014/main" id="{BE68CCF0-AC82-E833-0244-E557AB1435B8}"/>
              </a:ext>
            </a:extLst>
          </p:cNvPr>
          <p:cNvSpPr/>
          <p:nvPr/>
        </p:nvSpPr>
        <p:spPr>
          <a:xfrm>
            <a:off x="1119191" y="3057887"/>
            <a:ext cx="4111278" cy="432766"/>
          </a:xfrm>
          <a:prstGeom prst="roundRect">
            <a:avLst>
              <a:gd name="adj" fmla="val 500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Introduction</a:t>
            </a:r>
            <a:endParaRPr lang="en-US" sz="2000" b="1">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 xmlns:a16="http://schemas.microsoft.com/office/drawing/2014/main" id="{F2FB423D-B871-7794-591A-FB7CDC799443}"/>
              </a:ext>
            </a:extLst>
          </p:cNvPr>
          <p:cNvSpPr/>
          <p:nvPr/>
        </p:nvSpPr>
        <p:spPr>
          <a:xfrm>
            <a:off x="1119191" y="3738856"/>
            <a:ext cx="4111278" cy="432766"/>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Political Party</a:t>
            </a:r>
            <a:endParaRPr lang="en-US" sz="2000" b="1">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 xmlns:a16="http://schemas.microsoft.com/office/drawing/2014/main" id="{BE688314-EAEC-10A4-C74C-E51F1BAF3872}"/>
              </a:ext>
            </a:extLst>
          </p:cNvPr>
          <p:cNvSpPr/>
          <p:nvPr/>
        </p:nvSpPr>
        <p:spPr>
          <a:xfrm>
            <a:off x="1119192" y="4305273"/>
            <a:ext cx="4111278" cy="579141"/>
          </a:xfrm>
          <a:prstGeom prst="roundRect">
            <a:avLst>
              <a:gd name="adj"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Current Political Scenario in Bangladesh</a:t>
            </a:r>
            <a:endParaRPr lang="en-US" sz="2000" b="1">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 xmlns:a16="http://schemas.microsoft.com/office/drawing/2014/main" id="{C659839A-2C41-FE88-2F04-D3848BB7C31A}"/>
              </a:ext>
            </a:extLst>
          </p:cNvPr>
          <p:cNvSpPr/>
          <p:nvPr/>
        </p:nvSpPr>
        <p:spPr>
          <a:xfrm>
            <a:off x="1074643" y="5049882"/>
            <a:ext cx="4111278" cy="579143"/>
          </a:xfrm>
          <a:prstGeom prst="roundRect">
            <a:avLst>
              <a:gd name="adj" fmla="val 50000"/>
            </a:avLst>
          </a:prstGeom>
          <a:solidFill>
            <a:srgbClr val="92D050"/>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795528">
              <a:spcAft>
                <a:spcPts val="600"/>
              </a:spcAft>
            </a:pPr>
            <a:r>
              <a:rPr lang="en-US" sz="1740" b="1" kern="1200" dirty="0">
                <a:solidFill>
                  <a:schemeClr val="lt1"/>
                </a:solidFill>
                <a:latin typeface="Times New Roman" panose="02020603050405020304" pitchFamily="18" charset="0"/>
                <a:ea typeface="+mn-ea"/>
                <a:cs typeface="Times New Roman" panose="02020603050405020304" pitchFamily="18" charset="0"/>
              </a:rPr>
              <a:t>Development works of the ruling party as government</a:t>
            </a:r>
            <a:endParaRPr lang="en-US" sz="2000" b="1"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 xmlns:a16="http://schemas.microsoft.com/office/drawing/2014/main" id="{0387809B-15E8-7305-E3E5-E4B12C246CD1}"/>
              </a:ext>
            </a:extLst>
          </p:cNvPr>
          <p:cNvSpPr/>
          <p:nvPr/>
        </p:nvSpPr>
        <p:spPr>
          <a:xfrm>
            <a:off x="1074645" y="5781766"/>
            <a:ext cx="4111278" cy="432766"/>
          </a:xfrm>
          <a:prstGeom prst="roundRect">
            <a:avLst>
              <a:gd name="adj" fmla="val 5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795528">
              <a:spcAft>
                <a:spcPts val="600"/>
              </a:spcAft>
            </a:pPr>
            <a:r>
              <a:rPr lang="en-US" sz="1740" b="1" kern="1200" dirty="0">
                <a:solidFill>
                  <a:schemeClr val="lt1"/>
                </a:solidFill>
                <a:latin typeface="Times New Roman" panose="02020603050405020304" pitchFamily="18" charset="0"/>
                <a:ea typeface="+mn-ea"/>
                <a:cs typeface="Times New Roman" panose="02020603050405020304" pitchFamily="18" charset="0"/>
              </a:rPr>
              <a:t>Criticism of Current Political Culture</a:t>
            </a:r>
            <a:endParaRPr lang="en-US" sz="2000" b="1"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 xmlns:a16="http://schemas.microsoft.com/office/drawing/2014/main" id="{6CED1E4E-9165-10A3-A3D5-6D632EF6C6C9}"/>
              </a:ext>
            </a:extLst>
          </p:cNvPr>
          <p:cNvSpPr/>
          <p:nvPr/>
        </p:nvSpPr>
        <p:spPr>
          <a:xfrm>
            <a:off x="7006078" y="3738856"/>
            <a:ext cx="4111278" cy="432766"/>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Potential Solutions</a:t>
            </a:r>
            <a:endParaRPr lang="en-US" sz="2000" b="1">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 xmlns:a16="http://schemas.microsoft.com/office/drawing/2014/main" id="{0F1651C2-0B46-9432-E49E-8C2BA6E50859}"/>
              </a:ext>
            </a:extLst>
          </p:cNvPr>
          <p:cNvSpPr/>
          <p:nvPr/>
        </p:nvSpPr>
        <p:spPr>
          <a:xfrm>
            <a:off x="7006079" y="4419827"/>
            <a:ext cx="4111278" cy="432766"/>
          </a:xfrm>
          <a:prstGeom prst="roundRect">
            <a:avLst>
              <a:gd name="adj"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Impacts Of Politics in Bangladesh</a:t>
            </a:r>
            <a:endParaRPr lang="en-US" sz="2000" b="1">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 xmlns:a16="http://schemas.microsoft.com/office/drawing/2014/main" id="{3D49B5E2-E34D-DEFB-EEBB-700AE3D20C04}"/>
              </a:ext>
            </a:extLst>
          </p:cNvPr>
          <p:cNvSpPr/>
          <p:nvPr/>
        </p:nvSpPr>
        <p:spPr>
          <a:xfrm>
            <a:off x="6961530" y="5100796"/>
            <a:ext cx="4111278" cy="432766"/>
          </a:xfrm>
          <a:prstGeom prst="roundRect">
            <a:avLst>
              <a:gd name="adj" fmla="val 50000"/>
            </a:avLst>
          </a:prstGeom>
          <a:solidFill>
            <a:srgbClr val="92D050"/>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795528">
              <a:spcAft>
                <a:spcPts val="600"/>
              </a:spcAft>
            </a:pPr>
            <a:r>
              <a:rPr lang="en-US" sz="1740" b="1" kern="1200" dirty="0">
                <a:solidFill>
                  <a:schemeClr val="lt1"/>
                </a:solidFill>
                <a:latin typeface="Times New Roman" panose="02020603050405020304" pitchFamily="18" charset="0"/>
                <a:ea typeface="+mn-ea"/>
                <a:cs typeface="Times New Roman" panose="02020603050405020304" pitchFamily="18" charset="0"/>
              </a:rPr>
              <a:t>Challenges to Implementing Solutions</a:t>
            </a:r>
            <a:endParaRPr lang="en-US" sz="2000" b="1"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 xmlns:a16="http://schemas.microsoft.com/office/drawing/2014/main" id="{972BF561-074F-1327-A658-42DC56BD0DB3}"/>
              </a:ext>
            </a:extLst>
          </p:cNvPr>
          <p:cNvSpPr/>
          <p:nvPr/>
        </p:nvSpPr>
        <p:spPr>
          <a:xfrm>
            <a:off x="6961532" y="5781766"/>
            <a:ext cx="4111278" cy="432766"/>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95528">
              <a:spcAft>
                <a:spcPts val="600"/>
              </a:spcAft>
            </a:pPr>
            <a:r>
              <a:rPr lang="en-US" sz="1740" b="1" kern="1200">
                <a:solidFill>
                  <a:schemeClr val="lt1"/>
                </a:solidFill>
                <a:latin typeface="Times New Roman" panose="02020603050405020304" pitchFamily="18" charset="0"/>
                <a:ea typeface="+mn-ea"/>
                <a:cs typeface="Times New Roman" panose="02020603050405020304" pitchFamily="18" charset="0"/>
              </a:rPr>
              <a:t>Conclusion</a:t>
            </a:r>
            <a:endParaRPr lang="en-US" sz="2000" b="1">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 xmlns:a16="http://schemas.microsoft.com/office/drawing/2014/main" id="{ED709197-0C5C-2E17-E1CD-0A4F67F033C1}"/>
              </a:ext>
            </a:extLst>
          </p:cNvPr>
          <p:cNvSpPr txBox="1"/>
          <p:nvPr/>
        </p:nvSpPr>
        <p:spPr>
          <a:xfrm>
            <a:off x="4167647" y="807977"/>
            <a:ext cx="3703965" cy="971665"/>
          </a:xfrm>
          <a:prstGeom prst="rect">
            <a:avLst/>
          </a:prstGeom>
          <a:noFill/>
        </p:spPr>
        <p:txBody>
          <a:bodyPr wrap="square" rtlCol="0">
            <a:spAutoFit/>
          </a:bodyPr>
          <a:lstStyle/>
          <a:p>
            <a:pPr algn="ctr" defTabSz="795528">
              <a:spcAft>
                <a:spcPts val="600"/>
              </a:spcAft>
            </a:pPr>
            <a:r>
              <a:rPr lang="en-US" sz="5742" b="1" kern="1200">
                <a:solidFill>
                  <a:schemeClr val="bg1"/>
                </a:solidFill>
                <a:latin typeface="+mn-lt"/>
                <a:ea typeface="+mn-ea"/>
                <a:cs typeface="+mn-cs"/>
              </a:rPr>
              <a:t>OUTLINE</a:t>
            </a:r>
            <a:endParaRPr lang="en-US" sz="6600" b="1">
              <a:solidFill>
                <a:schemeClr val="bg1"/>
              </a:solidFill>
            </a:endParaRPr>
          </a:p>
        </p:txBody>
      </p:sp>
    </p:spTree>
    <p:extLst>
      <p:ext uri="{BB962C8B-B14F-4D97-AF65-F5344CB8AC3E}">
        <p14:creationId xmlns:p14="http://schemas.microsoft.com/office/powerpoint/2010/main" val="40708911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at a podium with a microphone and a crowd of people&#10;&#10;Description automatically generated">
            <a:extLst>
              <a:ext uri="{FF2B5EF4-FFF2-40B4-BE49-F238E27FC236}">
                <a16:creationId xmlns="" xmlns:a16="http://schemas.microsoft.com/office/drawing/2014/main" id="{B5D934F3-814D-6A3C-9F14-D03754FAF1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989" y="-216153"/>
            <a:ext cx="3200022" cy="2323655"/>
          </a:xfrm>
          <a:prstGeom prst="diamond">
            <a:avLst/>
          </a:prstGeom>
          <a:effectLst>
            <a:glow rad="76200">
              <a:schemeClr val="tx1"/>
            </a:glow>
            <a:innerShdw blurRad="63500" dist="50800" dir="9900000">
              <a:prstClr val="black">
                <a:alpha val="19000"/>
              </a:prstClr>
            </a:innerShdw>
          </a:effectLst>
        </p:spPr>
      </p:pic>
      <p:sp>
        <p:nvSpPr>
          <p:cNvPr id="4" name="TextBox 3">
            <a:extLst>
              <a:ext uri="{FF2B5EF4-FFF2-40B4-BE49-F238E27FC236}">
                <a16:creationId xmlns="" xmlns:a16="http://schemas.microsoft.com/office/drawing/2014/main" id="{C7C733AB-4E45-75F6-65E3-99B796BB3468}"/>
              </a:ext>
            </a:extLst>
          </p:cNvPr>
          <p:cNvSpPr txBox="1"/>
          <p:nvPr/>
        </p:nvSpPr>
        <p:spPr>
          <a:xfrm>
            <a:off x="4355941" y="2583201"/>
            <a:ext cx="4326760" cy="782971"/>
          </a:xfrm>
          <a:prstGeom prst="rect">
            <a:avLst/>
          </a:prstGeom>
          <a:noFill/>
          <a:effectLst/>
        </p:spPr>
        <p:txBody>
          <a:bodyPr wrap="square" rtlCol="0">
            <a:spAutoFit/>
          </a:bodyPr>
          <a:lstStyle/>
          <a:p>
            <a:pPr defTabSz="621792">
              <a:spcAft>
                <a:spcPts val="600"/>
              </a:spcAft>
            </a:pPr>
            <a:r>
              <a:rPr lang="en-US" sz="4488" b="1" kern="12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What Is Politics? </a:t>
            </a:r>
            <a:endParaRPr lang="en-US" sz="66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TextBox 4">
            <a:extLst>
              <a:ext uri="{FF2B5EF4-FFF2-40B4-BE49-F238E27FC236}">
                <a16:creationId xmlns="" xmlns:a16="http://schemas.microsoft.com/office/drawing/2014/main" id="{1FA28966-8DF2-B889-955F-20D25FC6F485}"/>
              </a:ext>
            </a:extLst>
          </p:cNvPr>
          <p:cNvSpPr txBox="1"/>
          <p:nvPr/>
        </p:nvSpPr>
        <p:spPr>
          <a:xfrm>
            <a:off x="2483971" y="3485009"/>
            <a:ext cx="7224058" cy="762003"/>
          </a:xfrm>
          <a:prstGeom prst="rect">
            <a:avLst/>
          </a:prstGeom>
          <a:noFill/>
        </p:spPr>
        <p:txBody>
          <a:bodyPr wrap="square" rtlCol="0">
            <a:spAutoFit/>
          </a:bodyPr>
          <a:lstStyle/>
          <a:p>
            <a:pPr algn="ctr" defTabSz="621792">
              <a:spcAft>
                <a:spcPts val="600"/>
              </a:spcAft>
            </a:pPr>
            <a:r>
              <a:rPr lang="en-US" sz="2176" kern="1200" smtClean="0">
                <a:solidFill>
                  <a:schemeClr val="tx1"/>
                </a:solidFill>
                <a:latin typeface="Times New Roman" panose="02020603050405020304" pitchFamily="18" charset="0"/>
                <a:ea typeface="+mn-ea"/>
                <a:cs typeface="Times New Roman" panose="02020603050405020304" pitchFamily="18" charset="0"/>
              </a:rPr>
              <a:t>Politics </a:t>
            </a:r>
            <a:r>
              <a:rPr lang="en-US" sz="2176" kern="1200">
                <a:solidFill>
                  <a:schemeClr val="tx1"/>
                </a:solidFill>
                <a:latin typeface="Times New Roman" panose="02020603050405020304" pitchFamily="18" charset="0"/>
                <a:ea typeface="+mn-ea"/>
                <a:cs typeface="Times New Roman" panose="02020603050405020304" pitchFamily="18" charset="0"/>
              </a:rPr>
              <a:t>are the actions or activities concerned with achieving and using power in country or society </a:t>
            </a:r>
            <a:endParaRPr lang="en-US" sz="320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 xmlns:a16="http://schemas.microsoft.com/office/drawing/2014/main" id="{1F463F36-FF38-A495-0CC5-B9D6C3F60D9A}"/>
              </a:ext>
            </a:extLst>
          </p:cNvPr>
          <p:cNvGrpSpPr/>
          <p:nvPr/>
        </p:nvGrpSpPr>
        <p:grpSpPr>
          <a:xfrm>
            <a:off x="4865500" y="5872427"/>
            <a:ext cx="2261965" cy="2089984"/>
            <a:chOff x="5218576" y="4722711"/>
            <a:chExt cx="1754848" cy="1491821"/>
          </a:xfrm>
        </p:grpSpPr>
        <p:sp>
          <p:nvSpPr>
            <p:cNvPr id="6" name="Diamond 5">
              <a:extLst>
                <a:ext uri="{FF2B5EF4-FFF2-40B4-BE49-F238E27FC236}">
                  <a16:creationId xmlns="" xmlns:a16="http://schemas.microsoft.com/office/drawing/2014/main" id="{7049C2E4-59B8-95A7-AB77-CEA190C791C7}"/>
                </a:ext>
              </a:extLst>
            </p:cNvPr>
            <p:cNvSpPr/>
            <p:nvPr/>
          </p:nvSpPr>
          <p:spPr>
            <a:xfrm>
              <a:off x="5218576" y="4722711"/>
              <a:ext cx="1754848" cy="1491821"/>
            </a:xfrm>
            <a:prstGeom prst="diamond">
              <a:avLst/>
            </a:prstGeom>
            <a:effectLst>
              <a:glow rad="127000">
                <a:schemeClr val="accent2">
                  <a:lumMod val="60000"/>
                  <a:lumOff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Diamond 7">
              <a:extLst>
                <a:ext uri="{FF2B5EF4-FFF2-40B4-BE49-F238E27FC236}">
                  <a16:creationId xmlns="" xmlns:a16="http://schemas.microsoft.com/office/drawing/2014/main" id="{037F5023-B1B4-8D56-1EBA-6372FF2852A2}"/>
                </a:ext>
              </a:extLst>
            </p:cNvPr>
            <p:cNvSpPr/>
            <p:nvPr/>
          </p:nvSpPr>
          <p:spPr>
            <a:xfrm>
              <a:off x="5383160" y="4834238"/>
              <a:ext cx="1448355" cy="1227349"/>
            </a:xfrm>
            <a:prstGeom prst="diamond">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398896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 xmlns:a16="http://schemas.microsoft.com/office/drawing/2014/main" id="{327D73B4-9F5C-4A64-A179-51B9500CB8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 xmlns:a16="http://schemas.microsoft.com/office/drawing/2014/main" id="{A635337E-B77A-861C-506D-6E8C87371E62}"/>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5600" b="1">
                <a:effectLst/>
                <a:latin typeface="+mj-lt"/>
                <a:ea typeface="+mj-ea"/>
                <a:cs typeface="+mj-cs"/>
              </a:rPr>
              <a:t>Introduction</a:t>
            </a:r>
            <a:endParaRPr lang="en-US" sz="5600" b="1">
              <a:latin typeface="+mj-lt"/>
              <a:ea typeface="+mj-ea"/>
              <a:cs typeface="+mj-cs"/>
            </a:endParaRPr>
          </a:p>
        </p:txBody>
      </p:sp>
      <p:sp>
        <p:nvSpPr>
          <p:cNvPr id="22" name="Oval 21">
            <a:extLst>
              <a:ext uri="{FF2B5EF4-FFF2-40B4-BE49-F238E27FC236}">
                <a16:creationId xmlns="" xmlns:a16="http://schemas.microsoft.com/office/drawing/2014/main" id="{C1F06963-6374-4B48-844F-071A9BAAAE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suit speaking into a microphone&#10;&#10;Description automatically generated">
            <a:extLst>
              <a:ext uri="{FF2B5EF4-FFF2-40B4-BE49-F238E27FC236}">
                <a16:creationId xmlns="" xmlns:a16="http://schemas.microsoft.com/office/drawing/2014/main" id="{811BBDEC-21E4-04E4-9A87-AFB63C84F32E}"/>
              </a:ext>
            </a:extLst>
          </p:cNvPr>
          <p:cNvPicPr>
            <a:picLocks noChangeAspect="1"/>
          </p:cNvPicPr>
          <p:nvPr/>
        </p:nvPicPr>
        <p:blipFill rotWithShape="1">
          <a:blip r:embed="rId2">
            <a:extLst>
              <a:ext uri="{28A0092B-C50C-407E-A947-70E740481C1C}">
                <a14:useLocalDpi xmlns:a14="http://schemas.microsoft.com/office/drawing/2010/main" val="0"/>
              </a:ext>
            </a:extLst>
          </a:blip>
          <a:srcRect l="4882" r="1301"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4" name="!!plus graphic">
            <a:extLst>
              <a:ext uri="{FF2B5EF4-FFF2-40B4-BE49-F238E27FC236}">
                <a16:creationId xmlns="" xmlns:a16="http://schemas.microsoft.com/office/drawing/2014/main" id="{6CB927A4-E432-4310-9CD5-E89FF50631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6" name="!!circle graphic">
            <a:extLst>
              <a:ext uri="{FF2B5EF4-FFF2-40B4-BE49-F238E27FC236}">
                <a16:creationId xmlns="" xmlns:a16="http://schemas.microsoft.com/office/drawing/2014/main" id="{1453BF6C-B012-48B7-B4E8-6D7AC7C27D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5" name="TextBox 4">
            <a:extLst>
              <a:ext uri="{FF2B5EF4-FFF2-40B4-BE49-F238E27FC236}">
                <a16:creationId xmlns="" xmlns:a16="http://schemas.microsoft.com/office/drawing/2014/main" id="{F4795F35-9A5B-1763-185D-AB4688794CB0}"/>
              </a:ext>
            </a:extLst>
          </p:cNvPr>
          <p:cNvSpPr txBox="1"/>
          <p:nvPr/>
        </p:nvSpPr>
        <p:spPr>
          <a:xfrm>
            <a:off x="6126848" y="2973636"/>
            <a:ext cx="5459311" cy="2913872"/>
          </a:xfrm>
          <a:prstGeom prst="rect">
            <a:avLst/>
          </a:prstGeom>
        </p:spPr>
        <p:txBody>
          <a:bodyPr vert="horz" lIns="91440" tIns="45720" rIns="91440" bIns="45720" rtlCol="0" anchor="t">
            <a:noAutofit/>
          </a:bodyPr>
          <a:lstStyle/>
          <a:p>
            <a:pPr>
              <a:lnSpc>
                <a:spcPct val="90000"/>
              </a:lnSpc>
              <a:spcAft>
                <a:spcPts val="800"/>
              </a:spcAft>
            </a:pPr>
            <a:r>
              <a:rPr lang="en-US" sz="2400" dirty="0">
                <a:solidFill>
                  <a:schemeClr val="tx1">
                    <a:alpha val="80000"/>
                  </a:schemeClr>
                </a:solidFill>
                <a:effectLst/>
                <a:latin typeface="Times New Roman" panose="02020603050405020304" pitchFamily="18" charset="0"/>
                <a:cs typeface="Times New Roman" panose="02020603050405020304" pitchFamily="18" charset="0"/>
              </a:rPr>
              <a:t>Bangladesh's political culture witnessed a range of developments, challenges, and dynamics that shaped the nation's governance, social interactions, and economic progress. This period encompassed democratic transitions, political polarization, social movements, and efforts towards economic development.</a:t>
            </a:r>
          </a:p>
        </p:txBody>
      </p:sp>
      <p:sp>
        <p:nvSpPr>
          <p:cNvPr id="28" name="!!dot graphic">
            <a:extLst>
              <a:ext uri="{FF2B5EF4-FFF2-40B4-BE49-F238E27FC236}">
                <a16:creationId xmlns="" xmlns:a16="http://schemas.microsoft.com/office/drawing/2014/main" id="{E3020543-B24B-4EC4-8FFC-8DD88EEA91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30" name="!!Straight Connector">
            <a:extLst>
              <a:ext uri="{FF2B5EF4-FFF2-40B4-BE49-F238E27FC236}">
                <a16:creationId xmlns="" xmlns:a16="http://schemas.microsoft.com/office/drawing/2014/main" id="{C49DA8F6-BCC1-4447-B54C-57856834B94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7731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oup of people holding flags&#10;&#10;Description automatically generated">
            <a:extLst>
              <a:ext uri="{FF2B5EF4-FFF2-40B4-BE49-F238E27FC236}">
                <a16:creationId xmlns="" xmlns:a16="http://schemas.microsoft.com/office/drawing/2014/main" id="{12112A57-4C72-E8F1-C9BB-6A2F45DAE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 xmlns:a16="http://schemas.microsoft.com/office/drawing/2014/main" id="{FBD32AA2-1621-32EA-2069-115BEAAA2BF6}"/>
              </a:ext>
            </a:extLst>
          </p:cNvPr>
          <p:cNvGrpSpPr/>
          <p:nvPr/>
        </p:nvGrpSpPr>
        <p:grpSpPr>
          <a:xfrm>
            <a:off x="4485249" y="759654"/>
            <a:ext cx="3249637" cy="1417320"/>
            <a:chOff x="4304714" y="1308295"/>
            <a:chExt cx="3249637" cy="1417320"/>
          </a:xfrm>
        </p:grpSpPr>
        <p:sp>
          <p:nvSpPr>
            <p:cNvPr id="2" name="Rectangle: Rounded Corners 1">
              <a:extLst>
                <a:ext uri="{FF2B5EF4-FFF2-40B4-BE49-F238E27FC236}">
                  <a16:creationId xmlns="" xmlns:a16="http://schemas.microsoft.com/office/drawing/2014/main" id="{13B0B6BB-A749-D01E-2976-372CBDDB6E9B}"/>
                </a:ext>
              </a:extLst>
            </p:cNvPr>
            <p:cNvSpPr/>
            <p:nvPr/>
          </p:nvSpPr>
          <p:spPr>
            <a:xfrm>
              <a:off x="4304714" y="1308295"/>
              <a:ext cx="3249637" cy="1417320"/>
            </a:xfrm>
            <a:prstGeom prst="roundRect">
              <a:avLst/>
            </a:prstGeom>
            <a:gradFill>
              <a:gsLst>
                <a:gs pos="74000">
                  <a:schemeClr val="accent2">
                    <a:lumMod val="60000"/>
                    <a:lumOff val="40000"/>
                  </a:schemeClr>
                </a:gs>
                <a:gs pos="84000">
                  <a:schemeClr val="accent2">
                    <a:lumMod val="40000"/>
                    <a:lumOff val="60000"/>
                  </a:schemeClr>
                </a:gs>
                <a:gs pos="100000">
                  <a:schemeClr val="accent2">
                    <a:lumMod val="20000"/>
                    <a:lumOff val="80000"/>
                  </a:schemeClr>
                </a:gs>
              </a:gsLst>
            </a:gradFill>
            <a:ln>
              <a:solidFill>
                <a:schemeClr val="accent2">
                  <a:lumMod val="75000"/>
                  <a:alpha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 xmlns:a16="http://schemas.microsoft.com/office/drawing/2014/main" id="{93C13A6B-9536-EAC9-BB8C-AB15900358A7}"/>
                </a:ext>
              </a:extLst>
            </p:cNvPr>
            <p:cNvSpPr txBox="1"/>
            <p:nvPr/>
          </p:nvSpPr>
          <p:spPr>
            <a:xfrm>
              <a:off x="4818184" y="1416790"/>
              <a:ext cx="2222696"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Political Party</a:t>
              </a:r>
            </a:p>
          </p:txBody>
        </p:sp>
      </p:grpSp>
      <p:grpSp>
        <p:nvGrpSpPr>
          <p:cNvPr id="12" name="Group 11">
            <a:extLst>
              <a:ext uri="{FF2B5EF4-FFF2-40B4-BE49-F238E27FC236}">
                <a16:creationId xmlns="" xmlns:a16="http://schemas.microsoft.com/office/drawing/2014/main" id="{1D3652A8-0F23-34E8-8C10-CA9461C86156}"/>
              </a:ext>
            </a:extLst>
          </p:cNvPr>
          <p:cNvGrpSpPr/>
          <p:nvPr/>
        </p:nvGrpSpPr>
        <p:grpSpPr>
          <a:xfrm>
            <a:off x="1235612" y="3972366"/>
            <a:ext cx="3249637" cy="1417320"/>
            <a:chOff x="1184032" y="3360419"/>
            <a:chExt cx="3249637" cy="1417320"/>
          </a:xfrm>
        </p:grpSpPr>
        <p:sp>
          <p:nvSpPr>
            <p:cNvPr id="3" name="Rectangle: Rounded Corners 2">
              <a:extLst>
                <a:ext uri="{FF2B5EF4-FFF2-40B4-BE49-F238E27FC236}">
                  <a16:creationId xmlns="" xmlns:a16="http://schemas.microsoft.com/office/drawing/2014/main" id="{C6B42104-43B8-DBB0-D5AB-272CA69D15E1}"/>
                </a:ext>
              </a:extLst>
            </p:cNvPr>
            <p:cNvSpPr/>
            <p:nvPr/>
          </p:nvSpPr>
          <p:spPr>
            <a:xfrm>
              <a:off x="1184032" y="3360419"/>
              <a:ext cx="3249637" cy="1417320"/>
            </a:xfrm>
            <a:prstGeom prst="roundRect">
              <a:avLst/>
            </a:prstGeom>
            <a:gradFill>
              <a:gsLst>
                <a:gs pos="74000">
                  <a:schemeClr val="accent2">
                    <a:lumMod val="60000"/>
                    <a:lumOff val="40000"/>
                  </a:schemeClr>
                </a:gs>
                <a:gs pos="84000">
                  <a:schemeClr val="accent2">
                    <a:lumMod val="40000"/>
                    <a:lumOff val="60000"/>
                  </a:schemeClr>
                </a:gs>
                <a:gs pos="100000">
                  <a:schemeClr val="accent2">
                    <a:lumMod val="20000"/>
                    <a:lumOff val="80000"/>
                  </a:schemeClr>
                </a:gs>
              </a:gsLst>
            </a:gradFill>
            <a:ln>
              <a:solidFill>
                <a:schemeClr val="accent2">
                  <a:lumMod val="75000"/>
                  <a:alpha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 xmlns:a16="http://schemas.microsoft.com/office/drawing/2014/main" id="{D08E8149-B775-A7B8-CD01-8355607E59FB}"/>
                </a:ext>
              </a:extLst>
            </p:cNvPr>
            <p:cNvSpPr txBox="1"/>
            <p:nvPr/>
          </p:nvSpPr>
          <p:spPr>
            <a:xfrm>
              <a:off x="1662333" y="3522254"/>
              <a:ext cx="2293034"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Major Parties (3)</a:t>
              </a:r>
            </a:p>
          </p:txBody>
        </p:sp>
      </p:grpSp>
      <p:grpSp>
        <p:nvGrpSpPr>
          <p:cNvPr id="13" name="Group 12">
            <a:extLst>
              <a:ext uri="{FF2B5EF4-FFF2-40B4-BE49-F238E27FC236}">
                <a16:creationId xmlns="" xmlns:a16="http://schemas.microsoft.com/office/drawing/2014/main" id="{36061A31-7C50-242C-3639-BA33DFC32E2E}"/>
              </a:ext>
            </a:extLst>
          </p:cNvPr>
          <p:cNvGrpSpPr/>
          <p:nvPr/>
        </p:nvGrpSpPr>
        <p:grpSpPr>
          <a:xfrm>
            <a:off x="7819292" y="3972366"/>
            <a:ext cx="3249637" cy="1417320"/>
            <a:chOff x="7706751" y="3413759"/>
            <a:chExt cx="3249637" cy="1417320"/>
          </a:xfrm>
        </p:grpSpPr>
        <p:sp>
          <p:nvSpPr>
            <p:cNvPr id="4" name="Rectangle: Rounded Corners 3">
              <a:extLst>
                <a:ext uri="{FF2B5EF4-FFF2-40B4-BE49-F238E27FC236}">
                  <a16:creationId xmlns="" xmlns:a16="http://schemas.microsoft.com/office/drawing/2014/main" id="{151DA2BD-55F9-F4A8-7288-642B2E4A6EDC}"/>
                </a:ext>
              </a:extLst>
            </p:cNvPr>
            <p:cNvSpPr/>
            <p:nvPr/>
          </p:nvSpPr>
          <p:spPr>
            <a:xfrm>
              <a:off x="7706751" y="3413759"/>
              <a:ext cx="3249637" cy="1417320"/>
            </a:xfrm>
            <a:prstGeom prst="roundRect">
              <a:avLst/>
            </a:prstGeom>
            <a:gradFill>
              <a:gsLst>
                <a:gs pos="74000">
                  <a:schemeClr val="accent2">
                    <a:lumMod val="60000"/>
                    <a:lumOff val="40000"/>
                  </a:schemeClr>
                </a:gs>
                <a:gs pos="84000">
                  <a:schemeClr val="accent2">
                    <a:lumMod val="40000"/>
                    <a:lumOff val="60000"/>
                  </a:schemeClr>
                </a:gs>
                <a:gs pos="100000">
                  <a:schemeClr val="accent2">
                    <a:lumMod val="20000"/>
                    <a:lumOff val="80000"/>
                  </a:schemeClr>
                </a:gs>
              </a:gsLst>
            </a:gradFill>
            <a:ln>
              <a:solidFill>
                <a:schemeClr val="accent2">
                  <a:lumMod val="75000"/>
                  <a:alpha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83B238BD-9A08-F52E-3BE0-E271741DB759}"/>
                </a:ext>
              </a:extLst>
            </p:cNvPr>
            <p:cNvSpPr txBox="1"/>
            <p:nvPr/>
          </p:nvSpPr>
          <p:spPr>
            <a:xfrm>
              <a:off x="8058443" y="3509245"/>
              <a:ext cx="2546252" cy="1200329"/>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Minor Parties </a:t>
              </a:r>
              <a:r>
                <a:rPr lang="en-US" sz="3600" dirty="0" smtClean="0">
                  <a:latin typeface="Times New Roman" panose="02020603050405020304" pitchFamily="18" charset="0"/>
                  <a:cs typeface="Times New Roman" panose="02020603050405020304" pitchFamily="18" charset="0"/>
                </a:rPr>
                <a:t>(39)</a:t>
              </a:r>
              <a:endParaRPr lang="en-US" sz="3600" dirty="0">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 xmlns:a16="http://schemas.microsoft.com/office/drawing/2014/main" id="{6502C202-CDFC-EFFB-8F27-E11F0A345DA9}"/>
              </a:ext>
            </a:extLst>
          </p:cNvPr>
          <p:cNvGrpSpPr/>
          <p:nvPr/>
        </p:nvGrpSpPr>
        <p:grpSpPr>
          <a:xfrm>
            <a:off x="2860430" y="2176975"/>
            <a:ext cx="6583680" cy="1817931"/>
            <a:chOff x="2860430" y="2176975"/>
            <a:chExt cx="6583680" cy="1817931"/>
          </a:xfrm>
        </p:grpSpPr>
        <p:cxnSp>
          <p:nvCxnSpPr>
            <p:cNvPr id="15" name="Straight Arrow Connector 14">
              <a:extLst>
                <a:ext uri="{FF2B5EF4-FFF2-40B4-BE49-F238E27FC236}">
                  <a16:creationId xmlns="" xmlns:a16="http://schemas.microsoft.com/office/drawing/2014/main" id="{11B73881-075F-621F-F000-D4FB2679BAB7}"/>
                </a:ext>
              </a:extLst>
            </p:cNvPr>
            <p:cNvCxnSpPr>
              <a:cxnSpLocks/>
            </p:cNvCxnSpPr>
            <p:nvPr/>
          </p:nvCxnSpPr>
          <p:spPr>
            <a:xfrm flipH="1">
              <a:off x="6084280" y="2176975"/>
              <a:ext cx="1" cy="1252025"/>
            </a:xfrm>
            <a:prstGeom prst="straightConnector1">
              <a:avLst/>
            </a:prstGeom>
            <a:ln w="85725">
              <a:solidFill>
                <a:schemeClr val="accent2">
                  <a:alpha val="84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 xmlns:a16="http://schemas.microsoft.com/office/drawing/2014/main" id="{AE99B6ED-14EE-8351-9C41-FD15DA1A2C04}"/>
                </a:ext>
              </a:extLst>
            </p:cNvPr>
            <p:cNvCxnSpPr/>
            <p:nvPr/>
          </p:nvCxnSpPr>
          <p:spPr>
            <a:xfrm>
              <a:off x="5929532" y="3429000"/>
              <a:ext cx="3514578" cy="0"/>
            </a:xfrm>
            <a:prstGeom prst="straightConnector1">
              <a:avLst/>
            </a:prstGeom>
            <a:ln w="85725">
              <a:solidFill>
                <a:schemeClr val="accent2">
                  <a:alpha val="84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 xmlns:a16="http://schemas.microsoft.com/office/drawing/2014/main" id="{A7C73B3D-EDE0-0910-A094-3EFC0C539262}"/>
                </a:ext>
              </a:extLst>
            </p:cNvPr>
            <p:cNvCxnSpPr>
              <a:cxnSpLocks/>
            </p:cNvCxnSpPr>
            <p:nvPr/>
          </p:nvCxnSpPr>
          <p:spPr>
            <a:xfrm flipH="1">
              <a:off x="2860430" y="3429000"/>
              <a:ext cx="3069102" cy="0"/>
            </a:xfrm>
            <a:prstGeom prst="straightConnector1">
              <a:avLst/>
            </a:prstGeom>
            <a:ln w="85725">
              <a:solidFill>
                <a:schemeClr val="accent2">
                  <a:alpha val="84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 xmlns:a16="http://schemas.microsoft.com/office/drawing/2014/main" id="{3389DCFC-7386-17A9-4FA9-3C6D4406B5E6}"/>
                </a:ext>
              </a:extLst>
            </p:cNvPr>
            <p:cNvCxnSpPr>
              <a:endCxn id="3" idx="0"/>
            </p:cNvCxnSpPr>
            <p:nvPr/>
          </p:nvCxnSpPr>
          <p:spPr>
            <a:xfrm>
              <a:off x="2860430" y="3429000"/>
              <a:ext cx="1" cy="543366"/>
            </a:xfrm>
            <a:prstGeom prst="straightConnector1">
              <a:avLst/>
            </a:prstGeom>
            <a:ln w="85725">
              <a:solidFill>
                <a:schemeClr val="accent2">
                  <a:alpha val="84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 xmlns:a16="http://schemas.microsoft.com/office/drawing/2014/main" id="{447FBE20-FD96-ACE4-4C7E-67C22E84BFD1}"/>
                </a:ext>
              </a:extLst>
            </p:cNvPr>
            <p:cNvCxnSpPr>
              <a:cxnSpLocks/>
            </p:cNvCxnSpPr>
            <p:nvPr/>
          </p:nvCxnSpPr>
          <p:spPr>
            <a:xfrm flipH="1">
              <a:off x="9441766" y="3429000"/>
              <a:ext cx="2344" cy="565906"/>
            </a:xfrm>
            <a:prstGeom prst="straightConnector1">
              <a:avLst/>
            </a:prstGeom>
            <a:ln w="85725">
              <a:solidFill>
                <a:schemeClr val="accent2">
                  <a:alpha val="84000"/>
                </a:schemeClr>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4749716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n open book with a light shining on it&#10;&#10;Description automatically generated">
            <a:extLst>
              <a:ext uri="{FF2B5EF4-FFF2-40B4-BE49-F238E27FC236}">
                <a16:creationId xmlns="" xmlns:a16="http://schemas.microsoft.com/office/drawing/2014/main" id="{DA42A07A-5765-E8AE-59E7-5D6187A976F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43750"/>
          <a:stretch/>
        </p:blipFill>
        <p:spPr>
          <a:xfrm>
            <a:off x="20" y="14524"/>
            <a:ext cx="12191980" cy="6857990"/>
          </a:xfrm>
          <a:prstGeom prst="rect">
            <a:avLst/>
          </a:prstGeom>
        </p:spPr>
      </p:pic>
      <p:sp>
        <p:nvSpPr>
          <p:cNvPr id="7" name="TextBox 6">
            <a:extLst>
              <a:ext uri="{FF2B5EF4-FFF2-40B4-BE49-F238E27FC236}">
                <a16:creationId xmlns="" xmlns:a16="http://schemas.microsoft.com/office/drawing/2014/main" id="{988BF747-6F62-0991-95AD-5B33A9B296C5}"/>
              </a:ext>
            </a:extLst>
          </p:cNvPr>
          <p:cNvSpPr txBox="1"/>
          <p:nvPr/>
        </p:nvSpPr>
        <p:spPr>
          <a:xfrm>
            <a:off x="838200" y="3309255"/>
            <a:ext cx="10515600" cy="2983820"/>
          </a:xfrm>
          <a:prstGeom prst="rect">
            <a:avLst/>
          </a:prstGeom>
        </p:spPr>
        <p:txBody>
          <a:bodyPr vert="horz" lIns="91440" tIns="45720" rIns="91440" bIns="45720" rtlCol="0">
            <a:noAutofit/>
          </a:bodyPr>
          <a:lstStyle/>
          <a:p>
            <a:pPr algn="ctr">
              <a:lnSpc>
                <a:spcPct val="90000"/>
              </a:lnSpc>
              <a:spcAft>
                <a:spcPts val="800"/>
              </a:spcAft>
            </a:pPr>
            <a:r>
              <a:rPr lang="en-US" sz="3000" dirty="0">
                <a:solidFill>
                  <a:srgbClr val="FFFFFF"/>
                </a:solidFill>
                <a:effectLst/>
                <a:latin typeface="Times New Roman" panose="02020603050405020304" pitchFamily="18" charset="0"/>
                <a:cs typeface="Times New Roman" panose="02020603050405020304" pitchFamily="18" charset="0"/>
              </a:rPr>
              <a:t>Bangladesh's political culture has a strong historical foundation. After a lengthy fight for independence, the nation was freed from Pakistan in 1971. This historical occurrence significantly contributes to the formation of the national identity and the promotion of pride and cohesion among the populace. The tragedy of the Liberation War still has an impact on political dynamics, underlining the value of democratic values and self-governance.</a:t>
            </a:r>
          </a:p>
        </p:txBody>
      </p:sp>
    </p:spTree>
    <p:extLst>
      <p:ext uri="{BB962C8B-B14F-4D97-AF65-F5344CB8AC3E}">
        <p14:creationId xmlns:p14="http://schemas.microsoft.com/office/powerpoint/2010/main" val="302795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ltGray">
      <p:bgPr>
        <a:solidFill>
          <a:srgbClr val="CBECFD"/>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 xmlns:a16="http://schemas.microsoft.com/office/drawing/2014/main" id="{DA002C01-1F2E-1D02-D86A-037EC7273E90}"/>
              </a:ext>
            </a:extLst>
          </p:cNvPr>
          <p:cNvSpPr/>
          <p:nvPr/>
        </p:nvSpPr>
        <p:spPr>
          <a:xfrm>
            <a:off x="527713" y="641457"/>
            <a:ext cx="8889241" cy="996274"/>
          </a:xfrm>
          <a:prstGeom prst="roundRect">
            <a:avLst>
              <a:gd name="adj" fmla="val 33106"/>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69FA2966-7CDF-63FA-80CA-7B7F9B40E712}"/>
              </a:ext>
            </a:extLst>
          </p:cNvPr>
          <p:cNvSpPr/>
          <p:nvPr/>
        </p:nvSpPr>
        <p:spPr>
          <a:xfrm>
            <a:off x="785272" y="818866"/>
            <a:ext cx="8386023" cy="623823"/>
          </a:xfrm>
          <a:prstGeom prst="roundRect">
            <a:avLst>
              <a:gd name="adj" fmla="val 3854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0" i="0" dirty="0">
                <a:solidFill>
                  <a:srgbClr val="050505"/>
                </a:solidFill>
                <a:effectLst/>
                <a:latin typeface="Segoe UI Historic" panose="020B0502040204020203" pitchFamily="34" charset="0"/>
              </a:rPr>
              <a:t>Current Political Scenario in Bangladesh</a:t>
            </a:r>
            <a:endParaRPr lang="en-US" sz="3600" dirty="0"/>
          </a:p>
        </p:txBody>
      </p:sp>
      <p:pic>
        <p:nvPicPr>
          <p:cNvPr id="14" name="Picture 13" descr="A large crowd of people holding a large flag&#10;&#10;Description automatically generated">
            <a:extLst>
              <a:ext uri="{FF2B5EF4-FFF2-40B4-BE49-F238E27FC236}">
                <a16:creationId xmlns="" xmlns:a16="http://schemas.microsoft.com/office/drawing/2014/main" id="{37050824-02A5-74E6-D5AE-DBD68880E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600" y="2651251"/>
            <a:ext cx="4966367" cy="31826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Half Frame 14">
            <a:extLst>
              <a:ext uri="{FF2B5EF4-FFF2-40B4-BE49-F238E27FC236}">
                <a16:creationId xmlns="" xmlns:a16="http://schemas.microsoft.com/office/drawing/2014/main" id="{A657184E-E733-B1D1-1E76-FB8A880061B1}"/>
              </a:ext>
            </a:extLst>
          </p:cNvPr>
          <p:cNvSpPr/>
          <p:nvPr/>
        </p:nvSpPr>
        <p:spPr>
          <a:xfrm>
            <a:off x="0" y="4478"/>
            <a:ext cx="1688123" cy="818866"/>
          </a:xfrm>
          <a:prstGeom prst="halfFrame">
            <a:avLst>
              <a:gd name="adj1" fmla="val 13333"/>
              <a:gd name="adj2" fmla="val 1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a:extLst>
              <a:ext uri="{FF2B5EF4-FFF2-40B4-BE49-F238E27FC236}">
                <a16:creationId xmlns="" xmlns:a16="http://schemas.microsoft.com/office/drawing/2014/main" id="{C4AD32D2-8C63-C41B-F7F3-F00EE21AEB9D}"/>
              </a:ext>
            </a:extLst>
          </p:cNvPr>
          <p:cNvSpPr/>
          <p:nvPr/>
        </p:nvSpPr>
        <p:spPr>
          <a:xfrm rot="10800000">
            <a:off x="10503877" y="6039134"/>
            <a:ext cx="1688123" cy="818866"/>
          </a:xfrm>
          <a:prstGeom prst="halfFrame">
            <a:avLst>
              <a:gd name="adj1" fmla="val 15000"/>
              <a:gd name="adj2" fmla="val 1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8" name="TextBox 3">
            <a:extLst>
              <a:ext uri="{FF2B5EF4-FFF2-40B4-BE49-F238E27FC236}">
                <a16:creationId xmlns="" xmlns:a16="http://schemas.microsoft.com/office/drawing/2014/main" id="{B7A546C5-6092-5FC5-49CC-A205AB12D9ED}"/>
              </a:ext>
            </a:extLst>
          </p:cNvPr>
          <p:cNvGraphicFramePr/>
          <p:nvPr>
            <p:extLst>
              <p:ext uri="{D42A27DB-BD31-4B8C-83A1-F6EECF244321}">
                <p14:modId xmlns:p14="http://schemas.microsoft.com/office/powerpoint/2010/main" val="4028153710"/>
              </p:ext>
            </p:extLst>
          </p:nvPr>
        </p:nvGraphicFramePr>
        <p:xfrm>
          <a:off x="81330" y="2778117"/>
          <a:ext cx="6759829" cy="2900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553007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ECFD"/>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92EDF249-2113-3B06-6B21-C728E5FFD4B4}"/>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b="0" i="0" kern="1200" dirty="0">
                <a:solidFill>
                  <a:srgbClr val="FFFFFF"/>
                </a:solidFill>
                <a:effectLst/>
                <a:latin typeface="+mj-lt"/>
                <a:ea typeface="+mj-ea"/>
                <a:cs typeface="+mj-cs"/>
              </a:rPr>
              <a:t>Development works of the ruling party as government</a:t>
            </a:r>
            <a:endParaRPr lang="en-US" sz="3300" kern="1200" dirty="0">
              <a:solidFill>
                <a:srgbClr val="FFFFFF"/>
              </a:solidFill>
              <a:latin typeface="+mj-lt"/>
              <a:ea typeface="+mj-ea"/>
              <a:cs typeface="+mj-cs"/>
            </a:endParaRPr>
          </a:p>
        </p:txBody>
      </p:sp>
      <p:grpSp>
        <p:nvGrpSpPr>
          <p:cNvPr id="28" name="Group 27">
            <a:extLst>
              <a:ext uri="{FF2B5EF4-FFF2-40B4-BE49-F238E27FC236}">
                <a16:creationId xmlns="" xmlns:a16="http://schemas.microsoft.com/office/drawing/2014/main" id="{80439232-F15A-2670-C68D-D2CDB79976ED}"/>
              </a:ext>
            </a:extLst>
          </p:cNvPr>
          <p:cNvGrpSpPr/>
          <p:nvPr/>
        </p:nvGrpSpPr>
        <p:grpSpPr>
          <a:xfrm>
            <a:off x="4216526" y="3301873"/>
            <a:ext cx="3378724" cy="3472789"/>
            <a:chOff x="4216526" y="3301873"/>
            <a:chExt cx="3378724" cy="3472789"/>
          </a:xfrm>
        </p:grpSpPr>
        <p:sp>
          <p:nvSpPr>
            <p:cNvPr id="14" name="TextBox 13">
              <a:extLst>
                <a:ext uri="{FF2B5EF4-FFF2-40B4-BE49-F238E27FC236}">
                  <a16:creationId xmlns="" xmlns:a16="http://schemas.microsoft.com/office/drawing/2014/main" id="{4899E582-8D3F-3975-BCC2-A8E50C8FB2A7}"/>
                </a:ext>
              </a:extLst>
            </p:cNvPr>
            <p:cNvSpPr txBox="1"/>
            <p:nvPr/>
          </p:nvSpPr>
          <p:spPr>
            <a:xfrm>
              <a:off x="4216526" y="5943665"/>
              <a:ext cx="3378724" cy="830997"/>
            </a:xfrm>
            <a:prstGeom prst="rect">
              <a:avLst/>
            </a:prstGeom>
            <a:noFill/>
          </p:spPr>
          <p:txBody>
            <a:bodyPr wrap="square">
              <a:spAutoFit/>
            </a:bodyPr>
            <a:lstStyle/>
            <a:p>
              <a:pPr algn="ctr"/>
              <a:r>
                <a:rPr lang="en-US" sz="2400" b="0" i="0" dirty="0">
                  <a:solidFill>
                    <a:srgbClr val="1C1E21"/>
                  </a:solidFill>
                  <a:effectLst/>
                  <a:latin typeface="Times New Roman" panose="02020603050405020304" pitchFamily="18" charset="0"/>
                  <a:cs typeface="Times New Roman" panose="02020603050405020304" pitchFamily="18" charset="0"/>
                </a:rPr>
                <a:t>Dhaka Elevated Expressway </a:t>
              </a:r>
              <a:endParaRPr lang="en-US" sz="2400" dirty="0">
                <a:latin typeface="Times New Roman" panose="02020603050405020304" pitchFamily="18" charset="0"/>
                <a:cs typeface="Times New Roman" panose="02020603050405020304" pitchFamily="18" charset="0"/>
              </a:endParaRPr>
            </a:p>
          </p:txBody>
        </p:sp>
        <p:pic>
          <p:nvPicPr>
            <p:cNvPr id="19" name="Picture 18" descr="A model of a highway overpass&#10;&#10;Description automatically generated">
              <a:extLst>
                <a:ext uri="{FF2B5EF4-FFF2-40B4-BE49-F238E27FC236}">
                  <a16:creationId xmlns="" xmlns:a16="http://schemas.microsoft.com/office/drawing/2014/main" id="{D6F1A423-A88F-55E3-2602-EA2E1FCBD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083" y="3301873"/>
              <a:ext cx="2761941" cy="2476565"/>
            </a:xfrm>
            <a:prstGeom prst="octagon">
              <a:avLst/>
            </a:prstGeom>
          </p:spPr>
        </p:pic>
      </p:grpSp>
      <p:grpSp>
        <p:nvGrpSpPr>
          <p:cNvPr id="26" name="Group 25">
            <a:extLst>
              <a:ext uri="{FF2B5EF4-FFF2-40B4-BE49-F238E27FC236}">
                <a16:creationId xmlns="" xmlns:a16="http://schemas.microsoft.com/office/drawing/2014/main" id="{5E6C51AC-B2C8-F6BE-43EA-A80C54C40155}"/>
              </a:ext>
            </a:extLst>
          </p:cNvPr>
          <p:cNvGrpSpPr/>
          <p:nvPr/>
        </p:nvGrpSpPr>
        <p:grpSpPr>
          <a:xfrm>
            <a:off x="4343692" y="126088"/>
            <a:ext cx="3378724" cy="2922867"/>
            <a:chOff x="4343692" y="126088"/>
            <a:chExt cx="3378724" cy="2922867"/>
          </a:xfrm>
        </p:grpSpPr>
        <p:sp>
          <p:nvSpPr>
            <p:cNvPr id="8" name="TextBox 7">
              <a:extLst>
                <a:ext uri="{FF2B5EF4-FFF2-40B4-BE49-F238E27FC236}">
                  <a16:creationId xmlns="" xmlns:a16="http://schemas.microsoft.com/office/drawing/2014/main" id="{0CC575F0-8C8F-60CB-E14E-63FB39E7FF35}"/>
                </a:ext>
              </a:extLst>
            </p:cNvPr>
            <p:cNvSpPr txBox="1"/>
            <p:nvPr/>
          </p:nvSpPr>
          <p:spPr>
            <a:xfrm>
              <a:off x="4343692" y="2587290"/>
              <a:ext cx="3378724" cy="461665"/>
            </a:xfrm>
            <a:prstGeom prst="rect">
              <a:avLst/>
            </a:prstGeom>
            <a:noFill/>
          </p:spPr>
          <p:txBody>
            <a:bodyPr wrap="square">
              <a:spAutoFit/>
            </a:bodyPr>
            <a:lstStyle/>
            <a:p>
              <a:pPr algn="ctr"/>
              <a:r>
                <a:rPr lang="en-US" sz="2400" b="0" i="0" dirty="0">
                  <a:solidFill>
                    <a:srgbClr val="1C1E21"/>
                  </a:solidFill>
                  <a:effectLst/>
                  <a:latin typeface="Times New Roman" panose="02020603050405020304" pitchFamily="18" charset="0"/>
                  <a:cs typeface="Times New Roman" panose="02020603050405020304" pitchFamily="18" charset="0"/>
                </a:rPr>
                <a:t> Padma </a:t>
              </a:r>
              <a:r>
                <a:rPr lang="en-US" sz="2400" b="0" i="0" dirty="0" smtClean="0">
                  <a:solidFill>
                    <a:srgbClr val="1C1E21"/>
                  </a:solidFill>
                  <a:effectLst/>
                  <a:latin typeface="Times New Roman" panose="02020603050405020304" pitchFamily="18" charset="0"/>
                  <a:cs typeface="Times New Roman" panose="02020603050405020304" pitchFamily="18" charset="0"/>
                </a:rPr>
                <a:t>Bridge </a:t>
              </a:r>
              <a:endParaRPr lang="en-US" sz="2400" dirty="0">
                <a:latin typeface="Times New Roman" panose="02020603050405020304" pitchFamily="18" charset="0"/>
                <a:cs typeface="Times New Roman" panose="02020603050405020304" pitchFamily="18" charset="0"/>
              </a:endParaRPr>
            </a:p>
          </p:txBody>
        </p:sp>
        <p:pic>
          <p:nvPicPr>
            <p:cNvPr id="21" name="Picture 20" descr="A bridge with lights on it&#10;&#10;Description automatically generated">
              <a:extLst>
                <a:ext uri="{FF2B5EF4-FFF2-40B4-BE49-F238E27FC236}">
                  <a16:creationId xmlns="" xmlns:a16="http://schemas.microsoft.com/office/drawing/2014/main" id="{097C1A74-6023-33EE-7D27-EE063B035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353" y="126088"/>
              <a:ext cx="2761942" cy="2476566"/>
            </a:xfrm>
            <a:prstGeom prst="octagon">
              <a:avLst/>
            </a:prstGeom>
          </p:spPr>
        </p:pic>
      </p:grpSp>
      <p:grpSp>
        <p:nvGrpSpPr>
          <p:cNvPr id="27" name="Group 26">
            <a:extLst>
              <a:ext uri="{FF2B5EF4-FFF2-40B4-BE49-F238E27FC236}">
                <a16:creationId xmlns="" xmlns:a16="http://schemas.microsoft.com/office/drawing/2014/main" id="{F1936F26-84FE-B990-AA23-52C4A3AA9D58}"/>
              </a:ext>
            </a:extLst>
          </p:cNvPr>
          <p:cNvGrpSpPr/>
          <p:nvPr/>
        </p:nvGrpSpPr>
        <p:grpSpPr>
          <a:xfrm>
            <a:off x="8292958" y="188549"/>
            <a:ext cx="2761942" cy="3052345"/>
            <a:chOff x="8292958" y="188549"/>
            <a:chExt cx="2761942" cy="3052345"/>
          </a:xfrm>
        </p:grpSpPr>
        <p:sp>
          <p:nvSpPr>
            <p:cNvPr id="12" name="TextBox 11">
              <a:extLst>
                <a:ext uri="{FF2B5EF4-FFF2-40B4-BE49-F238E27FC236}">
                  <a16:creationId xmlns="" xmlns:a16="http://schemas.microsoft.com/office/drawing/2014/main" id="{3423ECAA-5CF3-73EA-2EE6-87B7B0425700}"/>
                </a:ext>
              </a:extLst>
            </p:cNvPr>
            <p:cNvSpPr txBox="1"/>
            <p:nvPr/>
          </p:nvSpPr>
          <p:spPr>
            <a:xfrm>
              <a:off x="8560492" y="2779229"/>
              <a:ext cx="2226873" cy="461665"/>
            </a:xfrm>
            <a:prstGeom prst="rect">
              <a:avLst/>
            </a:prstGeom>
            <a:noFill/>
          </p:spPr>
          <p:txBody>
            <a:bodyPr wrap="square">
              <a:spAutoFit/>
            </a:bodyPr>
            <a:lstStyle/>
            <a:p>
              <a:pPr algn="ctr"/>
              <a:r>
                <a:rPr lang="en-US" sz="2400" b="0" i="0" dirty="0">
                  <a:solidFill>
                    <a:srgbClr val="1C1E21"/>
                  </a:solidFill>
                  <a:effectLst/>
                  <a:latin typeface="Times New Roman" panose="02020603050405020304" pitchFamily="18" charset="0"/>
                  <a:cs typeface="Times New Roman" panose="02020603050405020304" pitchFamily="18" charset="0"/>
                </a:rPr>
                <a:t> Metro </a:t>
              </a:r>
              <a:r>
                <a:rPr lang="en-US" sz="2400" b="0" i="0" dirty="0" smtClean="0">
                  <a:solidFill>
                    <a:srgbClr val="1C1E21"/>
                  </a:solidFill>
                  <a:effectLst/>
                  <a:latin typeface="Times New Roman" panose="02020603050405020304" pitchFamily="18" charset="0"/>
                  <a:cs typeface="Times New Roman" panose="02020603050405020304" pitchFamily="18" charset="0"/>
                </a:rPr>
                <a:t>Rail</a:t>
              </a:r>
              <a:endParaRPr lang="en-US" sz="2400" dirty="0">
                <a:latin typeface="Times New Roman" panose="02020603050405020304" pitchFamily="18" charset="0"/>
                <a:cs typeface="Times New Roman" panose="02020603050405020304" pitchFamily="18" charset="0"/>
              </a:endParaRPr>
            </a:p>
          </p:txBody>
        </p:sp>
        <p:pic>
          <p:nvPicPr>
            <p:cNvPr id="23" name="Picture 22" descr="A train on the tracks&#10;&#10;Description automatically generated">
              <a:extLst>
                <a:ext uri="{FF2B5EF4-FFF2-40B4-BE49-F238E27FC236}">
                  <a16:creationId xmlns="" xmlns:a16="http://schemas.microsoft.com/office/drawing/2014/main" id="{BBB99D72-810A-4DD4-0341-7EED4AE6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958" y="188549"/>
              <a:ext cx="2761942" cy="2476566"/>
            </a:xfrm>
            <a:prstGeom prst="octagon">
              <a:avLst/>
            </a:prstGeom>
          </p:spPr>
        </p:pic>
      </p:grpSp>
      <p:grpSp>
        <p:nvGrpSpPr>
          <p:cNvPr id="29" name="Group 28">
            <a:extLst>
              <a:ext uri="{FF2B5EF4-FFF2-40B4-BE49-F238E27FC236}">
                <a16:creationId xmlns="" xmlns:a16="http://schemas.microsoft.com/office/drawing/2014/main" id="{E6AAB71D-F545-0197-10F2-B67A3F93CEDA}"/>
              </a:ext>
            </a:extLst>
          </p:cNvPr>
          <p:cNvGrpSpPr/>
          <p:nvPr/>
        </p:nvGrpSpPr>
        <p:grpSpPr>
          <a:xfrm>
            <a:off x="7722416" y="3467100"/>
            <a:ext cx="4277326" cy="3307562"/>
            <a:chOff x="7722416" y="3467100"/>
            <a:chExt cx="4277326" cy="3307562"/>
          </a:xfrm>
        </p:grpSpPr>
        <p:sp>
          <p:nvSpPr>
            <p:cNvPr id="17" name="TextBox 16">
              <a:extLst>
                <a:ext uri="{FF2B5EF4-FFF2-40B4-BE49-F238E27FC236}">
                  <a16:creationId xmlns="" xmlns:a16="http://schemas.microsoft.com/office/drawing/2014/main" id="{85E299EA-C399-2D34-5F66-19B54E05929E}"/>
                </a:ext>
              </a:extLst>
            </p:cNvPr>
            <p:cNvSpPr txBox="1"/>
            <p:nvPr/>
          </p:nvSpPr>
          <p:spPr>
            <a:xfrm>
              <a:off x="7722416" y="5943665"/>
              <a:ext cx="4277326" cy="830997"/>
            </a:xfrm>
            <a:prstGeom prst="rect">
              <a:avLst/>
            </a:prstGeom>
            <a:noFill/>
          </p:spPr>
          <p:txBody>
            <a:bodyPr wrap="square">
              <a:spAutoFit/>
            </a:bodyPr>
            <a:lstStyle/>
            <a:p>
              <a:pPr algn="ctr"/>
              <a:r>
                <a:rPr lang="en-US" sz="2400" b="0" i="0" dirty="0" err="1" smtClean="0">
                  <a:solidFill>
                    <a:srgbClr val="1C1E21"/>
                  </a:solidFill>
                  <a:effectLst/>
                  <a:latin typeface="Times New Roman" panose="02020603050405020304" pitchFamily="18" charset="0"/>
                  <a:cs typeface="Times New Roman" panose="02020603050405020304" pitchFamily="18" charset="0"/>
                </a:rPr>
                <a:t>Bangabandhu</a:t>
              </a:r>
              <a:r>
                <a:rPr lang="en-US" sz="2400" b="0" i="0" dirty="0" smtClean="0">
                  <a:solidFill>
                    <a:srgbClr val="1C1E21"/>
                  </a:solidFill>
                  <a:effectLst/>
                  <a:latin typeface="Times New Roman" panose="02020603050405020304" pitchFamily="18" charset="0"/>
                  <a:cs typeface="Times New Roman" panose="02020603050405020304" pitchFamily="18" charset="0"/>
                </a:rPr>
                <a:t> Sheikh </a:t>
              </a:r>
              <a:r>
                <a:rPr lang="en-US" sz="2400" b="0" i="0" dirty="0" err="1" smtClean="0">
                  <a:solidFill>
                    <a:srgbClr val="1C1E21"/>
                  </a:solidFill>
                  <a:effectLst/>
                  <a:latin typeface="Times New Roman" panose="02020603050405020304" pitchFamily="18" charset="0"/>
                  <a:cs typeface="Times New Roman" panose="02020603050405020304" pitchFamily="18" charset="0"/>
                </a:rPr>
                <a:t>Mujibur</a:t>
              </a:r>
              <a:r>
                <a:rPr lang="en-US" sz="2400" b="0" i="0" dirty="0" smtClean="0">
                  <a:solidFill>
                    <a:srgbClr val="1C1E21"/>
                  </a:solidFill>
                  <a:effectLst/>
                  <a:latin typeface="Times New Roman" panose="02020603050405020304" pitchFamily="18" charset="0"/>
                  <a:cs typeface="Times New Roman" panose="02020603050405020304" pitchFamily="18" charset="0"/>
                </a:rPr>
                <a:t> Rahman Tunnel</a:t>
              </a:r>
              <a:endParaRPr lang="en-US" sz="2400" b="0" i="0" dirty="0">
                <a:solidFill>
                  <a:srgbClr val="1C1E21"/>
                </a:solidFill>
                <a:effectLst/>
                <a:latin typeface="Times New Roman" panose="02020603050405020304" pitchFamily="18" charset="0"/>
                <a:cs typeface="Times New Roman" panose="02020603050405020304" pitchFamily="18" charset="0"/>
              </a:endParaRPr>
            </a:p>
          </p:txBody>
        </p:sp>
        <p:pic>
          <p:nvPicPr>
            <p:cNvPr id="25" name="Picture 24" descr="A highway with cars and a tunnel&#10;&#10;Description automatically generated">
              <a:extLst>
                <a:ext uri="{FF2B5EF4-FFF2-40B4-BE49-F238E27FC236}">
                  <a16:creationId xmlns="" xmlns:a16="http://schemas.microsoft.com/office/drawing/2014/main" id="{A1A3D0A2-DA7C-E1D0-C4CD-A7E51EB8A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958" y="3467100"/>
              <a:ext cx="2761941" cy="2476565"/>
            </a:xfrm>
            <a:prstGeom prst="octagon">
              <a:avLst/>
            </a:prstGeom>
          </p:spPr>
        </p:pic>
      </p:grpSp>
    </p:spTree>
    <p:extLst>
      <p:ext uri="{BB962C8B-B14F-4D97-AF65-F5344CB8AC3E}">
        <p14:creationId xmlns:p14="http://schemas.microsoft.com/office/powerpoint/2010/main" val="629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TotalTime>
  <Words>1157</Words>
  <Application>Microsoft Office PowerPoint</Application>
  <PresentationFormat>Widescreen</PresentationFormat>
  <Paragraphs>114</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宋体</vt:lpstr>
      <vt:lpstr>Arial</vt:lpstr>
      <vt:lpstr>Calibri</vt:lpstr>
      <vt:lpstr>Calibri Light</vt:lpstr>
      <vt:lpstr>Segoe UI Historic</vt:lpstr>
      <vt:lpstr>Symbol</vt:lpstr>
      <vt:lpstr>Times New Roman</vt:lpstr>
      <vt:lpstr>Vrinda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JAHID HASAN</dc:creator>
  <cp:lastModifiedBy>Zayyan</cp:lastModifiedBy>
  <cp:revision>27</cp:revision>
  <dcterms:created xsi:type="dcterms:W3CDTF">2023-08-11T14:16:10Z</dcterms:created>
  <dcterms:modified xsi:type="dcterms:W3CDTF">2023-08-13T08:47:35Z</dcterms:modified>
</cp:coreProperties>
</file>